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77" r:id="rId3"/>
    <p:sldId id="278" r:id="rId4"/>
    <p:sldId id="279" r:id="rId5"/>
    <p:sldId id="280" r:id="rId6"/>
    <p:sldId id="256" r:id="rId7"/>
    <p:sldId id="257" r:id="rId8"/>
    <p:sldId id="259" r:id="rId9"/>
    <p:sldId id="260" r:id="rId10"/>
    <p:sldId id="261" r:id="rId11"/>
    <p:sldId id="262" r:id="rId12"/>
    <p:sldId id="264" r:id="rId13"/>
    <p:sldId id="263" r:id="rId14"/>
    <p:sldId id="267" r:id="rId15"/>
    <p:sldId id="268" r:id="rId16"/>
    <p:sldId id="269" r:id="rId17"/>
    <p:sldId id="270" r:id="rId18"/>
    <p:sldId id="275" r:id="rId19"/>
    <p:sldId id="272" r:id="rId20"/>
    <p:sldId id="273" r:id="rId21"/>
    <p:sldId id="271" r:id="rId22"/>
    <p:sldId id="276" r:id="rId23"/>
    <p:sldId id="27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gs" Target="tags/tag1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notesMaster" Target="notesMasters/notesMaster1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jpe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MAFS5440 Mid-term Project Presentation</a:t>
            </a:r>
            <a:endParaRPr lang="en-US" altLang="zh-CN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35150"/>
            <a:ext cx="10515600" cy="4342130"/>
          </a:xfrm>
        </p:spPr>
        <p:txBody>
          <a:bodyPr>
            <a:normAutofit fontScale="90000" lnSpcReduction="10000"/>
          </a:bodyPr>
          <a:p>
            <a:pPr algn="ctr"/>
            <a:endParaRPr lang="en-US" altLang="zh-CN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en-US" altLang="zh-CN" sz="4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Topic: Predicting Home Credit Default by Using Light Gradient Boosting Model</a:t>
            </a:r>
            <a:endParaRPr lang="en-US" altLang="zh-CN" sz="40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en-US" altLang="zh-CN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en-US" altLang="zh-CN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Authors</a:t>
            </a:r>
            <a:r>
              <a:rPr lang="zh-CN" altLang="en-US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：</a:t>
            </a:r>
            <a:endParaRPr lang="zh-CN" altLang="en-US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en-US" altLang="zh-CN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Chen yilin  21230751</a:t>
            </a:r>
            <a:endParaRPr lang="en-US" altLang="zh-CN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en-US" altLang="zh-CN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Li Xuzhi  21142722</a:t>
            </a:r>
            <a:endParaRPr lang="en-US" altLang="zh-CN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en-US" altLang="zh-CN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Ming Mei  21271121</a:t>
            </a:r>
            <a:endParaRPr lang="en-US" altLang="zh-CN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en-US" altLang="zh-CN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Xie Xiaoxiao  21137961</a:t>
            </a:r>
            <a:endParaRPr lang="en-US" altLang="zh-CN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52830" y="372110"/>
            <a:ext cx="107619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Random Forests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3"/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It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improves the overall accuracy of a model by constructing multiple decision trees and combining the predictions of each tree. 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52830" y="1950720"/>
            <a:ext cx="4813935" cy="41230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ADVANTAGES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Reduces Overfitting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It reduces the risk of overfitting from a single decision tree by ensembles multiple decision trees,</a:t>
            </a:r>
            <a:r>
              <a:rPr lang="en-US" altLang="zh-CN" sz="1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improving robustness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Handles High-Dimensional Data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It effectively handles data with a large number of features, especially in credit risk prediction.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Adaptability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It’s adaptable to missing values, enabling predictions with missing data.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Improves Imbalanced Data Performance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On imbalanced datasets, it can </a:t>
            </a:r>
            <a:r>
              <a:rPr lang="en-US" altLang="zh-CN" sz="1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improve the predictive ability for the minority class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 (defaulting customers).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11570" y="1950720"/>
            <a:ext cx="539496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DISADVANTAGES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Lower Interpretability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As the number of trees increases, it becomes more complex and harder to interpret intuitively than a single decision tree.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High Computational Cost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It requires building multiple decision trees, resulting in high computational resource requirements, especially with large datasets.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Inefficient at Handling Highly Sparse Datasets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In home default prediction, features include a great deal of highly sparse information (such as customer history 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records, credit scores, etc.).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Limited 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Ability to Capture Complex Feature Interactions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 descr="CodeCogsEqn (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285" y="1452245"/>
            <a:ext cx="1676400" cy="2190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68800" y="1386840"/>
            <a:ext cx="75291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Each tree      is trained on a bootstrap sample       using a random feature subset 	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at each split.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图片 6" descr="CodeCogsEqn (7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425" y="1485265"/>
            <a:ext cx="152400" cy="152400"/>
          </a:xfrm>
          <a:prstGeom prst="rect">
            <a:avLst/>
          </a:prstGeom>
        </p:spPr>
      </p:pic>
      <p:pic>
        <p:nvPicPr>
          <p:cNvPr id="8" name="图片 7" descr="CodeCogsEqn (8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900" y="1485265"/>
            <a:ext cx="190500" cy="152400"/>
          </a:xfrm>
          <a:prstGeom prst="rect">
            <a:avLst/>
          </a:prstGeom>
        </p:spPr>
      </p:pic>
      <p:pic>
        <p:nvPicPr>
          <p:cNvPr id="9" name="图片 8" descr="CodeCogsEqn (9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8730" y="1485265"/>
            <a:ext cx="1476375" cy="190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52830" y="372110"/>
            <a:ext cx="107619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XGboost 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3"/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It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is a gradient boosting algorithm that employs a level-wise strategy, suitable for suitable for handling complex features , non-linear relationships, and imbalanced datasets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52830" y="2145030"/>
            <a:ext cx="4813935" cy="41230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ADVANTAGES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Efficient Computation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Provides efficient distributed computing,</a:t>
            </a:r>
            <a:r>
              <a:rPr lang="en-US" altLang="zh-CN" sz="1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capable of handling large-scale datasets and accelerating the tra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ining process.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Overfitting Prevention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Avoids overfitting through </a:t>
            </a:r>
            <a:r>
              <a:rPr lang="en-US" altLang="zh-CN" sz="1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regularization terms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, enhancing the model's generalization ability.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Handles Imbalanced Data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It effectively handles imbalanced datasets, suitable for tasks such as credit risk prediction.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Feature Importance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It provides</a:t>
            </a:r>
            <a:r>
              <a:rPr lang="en-US" altLang="zh-CN" sz="1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1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feature importance scores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, which help understand the model's decision-making process.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11570" y="2145030"/>
            <a:ext cx="5394960" cy="29845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DISADVANTAGES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High Computational Resources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Training time is long, especially during </a:t>
            </a:r>
            <a:r>
              <a:rPr lang="en-US" altLang="zh-CN" sz="1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hyperparameter optimization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, which may require significant computational resources.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Difficult to Interpret Individual Predictions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As it is an ensemble model, understanding individual predictions is complex.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Sensitive to Noisy Data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It may overfit on noisy datasets.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 descr="CodeCogsEqn (10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375" y="1478915"/>
            <a:ext cx="2286000" cy="514350"/>
          </a:xfrm>
          <a:prstGeom prst="rect">
            <a:avLst/>
          </a:prstGeom>
        </p:spPr>
      </p:pic>
      <p:pic>
        <p:nvPicPr>
          <p:cNvPr id="8" name="图片 7" descr="CodeCogsEqn (1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75" y="1626870"/>
            <a:ext cx="1571625" cy="2190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78375" y="1567815"/>
            <a:ext cx="8559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, where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52830" y="372110"/>
            <a:ext cx="110470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LightGBM 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914400" lvl="2" indent="457200"/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It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is a gradient boosting algorithm that employs a leaf-wise strategy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, suitable for large-scale datasets.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52830" y="2353310"/>
            <a:ext cx="4813935" cy="41230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ADVANTAGES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Faster Training Speed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Due to the leaf-wise strategy, it trains faster than XGBoost on large datasets and high-dimensional features.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Handling High-Dimensional Data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Through GOSS and EFB techniques, it can accelerate training, thus suitable for handling high-dimensional data.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Direct Handling of Categorical Features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It can directly handle categorical features, </a:t>
            </a:r>
            <a:r>
              <a:rPr lang="en-US" altLang="zh-CN" sz="1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need no feature preprocessing.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Efficiency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Performs well on large datasets and high-dimensional features, suitable for fast training and prediction.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11570" y="2353310"/>
            <a:ext cx="5394960" cy="31997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DISADVANTAGES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Prone to Overfitting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Due to its leaf growth mechanism, it is susceptible to noise, leading to overfitting.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Poor Interpretability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It has poor interpretability; it's difficult to intuitively explain the model's decision-making process.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Training Instability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On some very complex or high-dimensional datasets, its training process may be </a:t>
            </a:r>
            <a:r>
              <a:rPr lang="en-US" altLang="zh-CN" sz="1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less stable than XGBoost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6335" y="1171575"/>
            <a:ext cx="3914775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Gradient-Based One-Side Sampling(GOSS) 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1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Exclusive Feature Bundling(EFB)                     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51600" y="1171575"/>
            <a:ext cx="4550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: select important samples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: reduce the dimensionality of the feature space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8" name="图片 7" descr="CodeCogsEqn (1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695" y="1797050"/>
            <a:ext cx="4448175" cy="5143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52830" y="372110"/>
            <a:ext cx="110089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Support Vector Machines 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3"/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It capture non-linear relationships and it’s suitable for processing high-dimensional data,  performing well with small sample sizes and imbalanced datasets.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52830" y="1836420"/>
            <a:ext cx="4813935" cy="4338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ADVANTAGES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Adapts to Imbalanced Data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It provides good predictive performance on </a:t>
            </a:r>
            <a:r>
              <a:rPr lang="en-US" altLang="zh-CN" sz="1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imbalanced datasets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especially when distinguishing between defaulting and inactive customers.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Handles High-Dimensional Data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By using kernel functions (e.g. RBF kernel), it maps data to a high-dimensional space, thereby it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 effectively </a:t>
            </a:r>
            <a:r>
              <a:rPr lang="en-US" altLang="zh-CN" sz="1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handles</a:t>
            </a:r>
            <a:r>
              <a:rPr lang="en-US" altLang="zh-CN" sz="1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1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high-dimensional data, capturing</a:t>
            </a:r>
            <a:r>
              <a:rPr lang="en-US" altLang="zh-CN" sz="1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non-linear relationships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 in credit default risk prediction.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Effective for Small Datasets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It performs well with small sample sizes, particularly suitable for scenarios with relatively</a:t>
            </a:r>
            <a:r>
              <a:rPr lang="en-US" altLang="zh-CN" sz="1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few samples but high feature dimensionality.</a:t>
            </a:r>
            <a:endParaRPr lang="en-US" altLang="zh-CN" sz="1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11570" y="1836420"/>
            <a:ext cx="5727065" cy="47694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DISADVANTAGES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High Computational Complexity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It requires </a:t>
            </a:r>
            <a:r>
              <a:rPr lang="en-US" altLang="zh-CN" sz="1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significant computation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 during training, especially with large datasets, resulting in long training times and high computational resource demands.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Requires Hyperparameter Tuning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Its performance is heavily dependent on parameter settings. Inappropriate parameters can lead to </a:t>
            </a:r>
            <a:r>
              <a:rPr lang="en-US" altLang="zh-CN" sz="1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overfitting or underfitting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Poor Interpretability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It has poor interpretability, particularly when dealing with complex nonlinear relationships. It's difficult to intuitively understand which features are most important.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Sensitive to Extreme Imbalance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While it can handle imbalanced data, in extremely imbalanced scenarios, it may tend to predict the majority class (normal customers), thus</a:t>
            </a:r>
            <a:r>
              <a:rPr lang="en-US" altLang="zh-CN" sz="1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affecting its prediction performance for the minority class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 (defaulting customers).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 descr="CodeCogsEqn (1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095" y="1455420"/>
            <a:ext cx="5514975" cy="200025"/>
          </a:xfrm>
          <a:prstGeom prst="rect">
            <a:avLst/>
          </a:prstGeom>
        </p:spPr>
      </p:pic>
      <p:pic>
        <p:nvPicPr>
          <p:cNvPr id="3" name="图片 2" descr="CodeCogsEqn (14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515" y="1331595"/>
            <a:ext cx="2990850" cy="5048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66090" y="319405"/>
            <a:ext cx="9038590" cy="55257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Methodology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Evaluation Framework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AUC-ROC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PR-AUC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Brier Score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Model Selection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Hierarchical selection criteria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Cross-Validation &amp; Tuning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Class Imbalance Handling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Cross-Validation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Hyperparameter Tuning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Statistical Rigor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52830" y="372110"/>
            <a:ext cx="942086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Evaluation Framework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914400" lvl="2" indent="457200"/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79195" y="1451610"/>
            <a:ext cx="1007110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AUC-ROC 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(Overall classification performance)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Area Under the Curve - Receiver Operating Characteristic (ROC)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Reflects the model's ability to distinguish between positive and negative classes.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Used to compare the overall performance of different models.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PR-AUC 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(Precision-Recall Trade-off)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Measures the performance of a classifier on imbalanced datasets.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Combines precision and recall,  effective than AUC-ROC in evaluating a model's predictive ability for the minority class when data is imbalanced.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Brier Score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(Probability Calibration)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Evaluates the difference between predicted probabilities and true probabilit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ies.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Used to assess the probabilities calibration effect of a model, ensuring that the predicted probabilities closely approximate the true probabilities of occurrence.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 descr="CodeCogsEqn (1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785" y="4410710"/>
            <a:ext cx="1880870" cy="3530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52830" y="181610"/>
            <a:ext cx="942086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Model Selection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914400" lvl="2" indent="457200"/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Hierarchical selection criteria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914400" lvl="2" indent="457200"/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 descr="7b0a202020202262756c6c6574223a20227b5c2263617465676f727949645c223a5c225c222c5c2274656d706c61746549645c223a32303233313635327d220a7d0a"/>
          <p:cNvSpPr txBox="1"/>
          <p:nvPr/>
        </p:nvSpPr>
        <p:spPr>
          <a:xfrm>
            <a:off x="1052830" y="1223010"/>
            <a:ext cx="10680700" cy="5539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Primary Criterion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: Compare 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AUC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Scores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The most important evaluation metric.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Secondary Criterion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Compare 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PR-AUC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 Scores</a:t>
            </a:r>
            <a:endParaRPr lang="en-US" altLang="zh-CN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457200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If the AUC difference is less than or equal to 0.005, we compare PR-AUC scores.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In imbalanced data, PR-AUC better assesses the model's performance on the minority class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 lvl="1" indent="0">
              <a:buNone/>
            </a:pPr>
            <a:r>
              <a:rPr lang="en-US" altLang="zh-CN" sz="1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Threshold  0.005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pPr lvl="2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Based on empirical judgment from the model selection process.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lvl="2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When the AUC difference is between 0.001 and 0.01, we consider their classification  abilities to be very similar, therefore we shift to PR-AUC and Brier scores for discrimination.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Third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Criterion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: 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Compare 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Brier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 Scores</a:t>
            </a:r>
            <a:endParaRPr lang="en-US" altLang="zh-CN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1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When the PR-AUC difference is also small, we use Brier scores for comparison to ensure the model's probability predictions are reasonable.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Reference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>
              <a:buAutoNum type="arabicPeriod"/>
            </a:pP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Saito, T., &amp; Rehmsmeier, M. (2015). Precision-Recall Curves and the AUC of the ROC. Journal of Machine Learning Research, 12, 2073-2082. https://journals.plos.org/plosone/article?id=10.1371/journal.pone.0118432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800100" lvl="1" indent="-342900">
              <a:buAutoNum type="arabicPeriod"/>
            </a:pP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Davis, J., &amp; Goadrich, M. (2006). The Relationship Between Precision-Recall and ROC Curves. Proceedings of the 23rd International Conference on Machine Learning (ICML).https://dl.acm.org/doi/10.1145/1143844.1143874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97840" y="190500"/>
            <a:ext cx="942086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Cross-Validation &amp; Tuning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914400" lvl="2" indent="457200"/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7840" y="1009650"/>
            <a:ext cx="10071100" cy="26149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Class Imbalance Handling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457200"/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Model Hyperparameters Setting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pPr lvl="1" indent="457200"/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Direct Processing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lvl="1" indent="457200"/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Indirect assistance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Class Weighting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Stratified Sampling 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(we choose k=3,5)</a:t>
            </a:r>
            <a:endParaRPr lang="en-US" altLang="zh-CN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52830" y="250825"/>
            <a:ext cx="942086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Cross-Validation &amp; Tuning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914400" lvl="2" indent="457200"/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79195" y="826770"/>
            <a:ext cx="10071100" cy="60312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Class Imbalance Handling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r>
              <a:rPr lang="en-US" altLang="zh-CN" sz="1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Model Hyperparameters </a:t>
            </a:r>
            <a:r>
              <a:rPr lang="en-US" altLang="zh-CN" sz="1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Setting</a:t>
            </a:r>
            <a:endParaRPr lang="en-US" altLang="zh-CN" sz="1600" b="1">
              <a:latin typeface="Times New Roman" panose="02020603050405020304" charset="0"/>
              <a:cs typeface="Times New Roman" panose="02020603050405020304" charset="0"/>
            </a:endParaRPr>
          </a:p>
          <a:p>
            <a:pPr lvl="1" indent="457200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Used in XGboost model.</a:t>
            </a:r>
            <a:endParaRPr lang="en-US" altLang="zh-CN" sz="1600" b="1">
              <a:latin typeface="Times New Roman" panose="02020603050405020304" charset="0"/>
              <a:cs typeface="Times New Roman" panose="02020603050405020304" charset="0"/>
            </a:endParaRPr>
          </a:p>
          <a:p>
            <a:pPr lvl="1" indent="457200"/>
            <a:r>
              <a:rPr lang="en-US" altLang="zh-CN" sz="1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Direct Processing</a:t>
            </a:r>
            <a:endParaRPr lang="en-US" altLang="zh-CN" sz="16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914400" lvl="2" indent="457200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scale_pos_weight: 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adjust the weights of positive and negative samples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lvl="1" indent="457200"/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lvl="1" indent="457200"/>
            <a:r>
              <a:rPr lang="en-US" altLang="zh-CN" sz="1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Indirect assistance</a:t>
            </a:r>
            <a:endParaRPr lang="en-US" altLang="zh-CN" sz="1600" b="1">
              <a:latin typeface="Times New Roman" panose="02020603050405020304" charset="0"/>
              <a:cs typeface="Times New Roman" panose="02020603050405020304" charset="0"/>
            </a:endParaRPr>
          </a:p>
          <a:p>
            <a:pPr lvl="3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subsample &amp; colsample_bytree (searched by Gird Search) : 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mitigate overfitting caused by reduced model dependence on certain features due to class imbalance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endParaRPr lang="en-US" altLang="zh-CN" sz="16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endParaRPr lang="en-US" altLang="zh-CN" sz="16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endParaRPr lang="en-US" altLang="zh-CN" sz="16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r>
              <a:rPr lang="en-US" altLang="zh-CN" sz="1600" b="1">
                <a:latin typeface="Times New Roman" panose="02020603050405020304" charset="0"/>
                <a:cs typeface="Times New Roman" panose="02020603050405020304" charset="0"/>
              </a:rPr>
              <a:t>Class Weighting</a:t>
            </a:r>
            <a:endParaRPr lang="en-US" altLang="zh-CN" sz="1600" b="1">
              <a:latin typeface="Times New Roman" panose="02020603050405020304" charset="0"/>
              <a:cs typeface="Times New Roman" panose="02020603050405020304" charset="0"/>
            </a:endParaRPr>
          </a:p>
          <a:p>
            <a:pPr lvl="2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class_weight="balanced"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lvl="2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By assigning greater weights to the minority class (defaulting customers), allows the model to focus more on the minority class.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lvl="2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Used in Logistic Regression, L1 and L2 regularization, decision tree, Random Forest, LightGBM, and SVM.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140" y="2200910"/>
            <a:ext cx="5562600" cy="1504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140" y="4641215"/>
            <a:ext cx="3276600" cy="5143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52830" y="250825"/>
            <a:ext cx="942086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Cross-Validation &amp; Tuning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914400" lvl="2" indent="457200"/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57605" y="967105"/>
            <a:ext cx="1007110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Class Imbalance Handling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r>
              <a:rPr lang="en-US" altLang="zh-CN" sz="1600" b="1">
                <a:latin typeface="Times New Roman" panose="02020603050405020304" charset="0"/>
                <a:cs typeface="Times New Roman" panose="02020603050405020304" charset="0"/>
              </a:rPr>
              <a:t>Stratified Sampling 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(we choose k=3,5)</a:t>
            </a:r>
            <a:endParaRPr lang="en-US" altLang="zh-CN" sz="1600" b="1">
              <a:latin typeface="Times New Roman" panose="02020603050405020304" charset="0"/>
              <a:cs typeface="Times New Roman" panose="02020603050405020304" charset="0"/>
            </a:endParaRPr>
          </a:p>
          <a:p>
            <a:pPr lvl="2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StratifiedKFold cross-validation</a:t>
            </a:r>
            <a:endParaRPr lang="en-US" altLang="zh-CN" sz="1600" b="1">
              <a:latin typeface="Times New Roman" panose="02020603050405020304" charset="0"/>
              <a:cs typeface="Times New Roman" panose="02020603050405020304" charset="0"/>
            </a:endParaRPr>
          </a:p>
          <a:p>
            <a:pPr lvl="2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Ensure a consistent class distribution across each fold.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`	Used in all models.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b="9213"/>
          <a:stretch>
            <a:fillRect/>
          </a:stretch>
        </p:blipFill>
        <p:spPr>
          <a:xfrm>
            <a:off x="2146935" y="2108200"/>
            <a:ext cx="6600825" cy="12452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50215" y="382905"/>
            <a:ext cx="11383645" cy="6104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Research Overview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Core Problem: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Predicting probability of "Home Credit" loan default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Highly imbalanced data: Only 8.07% are default cases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Research Objectives: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Compare different models' performance on imbalanced data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Evaluate if multi-table data fusion enhances predictive power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Methodology Approach: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buFont typeface="Arial" panose="020B0604020202020204" pitchFamily="34" charset="0"/>
              <a:buNone/>
            </a:pP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1. Use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Logistic Regression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as baseline model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buFont typeface="Arial" panose="020B0604020202020204" pitchFamily="34" charset="0"/>
              <a:buNone/>
            </a:pP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2. Compare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seven model types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including: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Regularized Logistic Regression (L1, L2)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Tree-based Models (Random Forest, GBDT)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Advanced Gradient Boosting (XGBoost, LightGBM)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Support Vector Machines (SVM)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Evaluation: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Use multiple metrics: AUC-ROC, PR-AUC, Brier Score.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52830" y="372110"/>
            <a:ext cx="942086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Cross-Validation &amp; Tuning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914400" lvl="2" indent="457200"/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79195" y="1061085"/>
            <a:ext cx="10071100" cy="3076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Cross-Validation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altLang="zh-CN" sz="1600" b="1">
                <a:latin typeface="Times New Roman" panose="02020603050405020304" charset="0"/>
                <a:cs typeface="Times New Roman" panose="02020603050405020304" charset="0"/>
              </a:rPr>
              <a:t>Stratified 5-fold cross-validation</a:t>
            </a:r>
            <a:endParaRPr lang="en-US" altLang="zh-CN" sz="1600" b="1">
              <a:latin typeface="Times New Roman" panose="02020603050405020304" charset="0"/>
              <a:cs typeface="Times New Roman" panose="02020603050405020304" charset="0"/>
            </a:endParaRPr>
          </a:p>
          <a:p>
            <a:pPr lvl="2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Helps us evaluate the model's performance on different dataset subsets, reducing bias caused by a single training set partition, thereby improving model stability.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lvl="3" indent="457200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Used in most models (such as XGBoost, LightGBM, decision trees, etc.)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lvl="2"/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altLang="zh-CN" sz="1600" b="1">
                <a:latin typeface="Times New Roman" panose="02020603050405020304" charset="0"/>
                <a:cs typeface="Times New Roman" panose="02020603050405020304" charset="0"/>
              </a:rPr>
              <a:t>Stratified 3-fold cross-validation</a:t>
            </a:r>
            <a:endParaRPr lang="en-US" altLang="zh-CN" sz="1600" b="1">
              <a:latin typeface="Times New Roman" panose="02020603050405020304" charset="0"/>
              <a:cs typeface="Times New Roman" panose="02020603050405020304" charset="0"/>
            </a:endParaRPr>
          </a:p>
          <a:p>
            <a:pPr lvl="2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Because SVM has high computational complexity during training, and using more folds (5 folds) would significantly increase the computational burden. 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lvl="3" indent="457200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Used in SVM (Support Vector Machine)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lvl="2"/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52830" y="372110"/>
            <a:ext cx="942086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Cross-Validation &amp; Tuning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914400" lvl="2" indent="457200"/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79195" y="1061085"/>
            <a:ext cx="10071100" cy="3076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Hyperparameter Tuning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r>
              <a:rPr lang="en-US" altLang="zh-CN" sz="1600" b="1">
                <a:latin typeface="Times New Roman" panose="02020603050405020304" charset="0"/>
                <a:cs typeface="Times New Roman" panose="02020603050405020304" charset="0"/>
              </a:rPr>
              <a:t>Grid Search</a:t>
            </a:r>
            <a:endParaRPr lang="en-US" altLang="zh-CN" sz="1600" b="1">
              <a:latin typeface="Times New Roman" panose="02020603050405020304" charset="0"/>
              <a:cs typeface="Times New Roman" panose="02020603050405020304" charset="0"/>
            </a:endParaRPr>
          </a:p>
          <a:p>
            <a:pPr lvl="2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Tries every possible combination within a given hyperparameter range to find the best-performing combination.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lvl="2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Suitable for models with small 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hyperparameter spaces or those requiring precise hyperparameter tuning.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lvl="2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Used in decision trees, random forests, and XGBoost models.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r>
              <a:rPr lang="en-US" altLang="zh-CN" sz="1600" b="1">
                <a:latin typeface="Times New Roman" panose="02020603050405020304" charset="0"/>
                <a:cs typeface="Times New Roman" panose="02020603050405020304" charset="0"/>
              </a:rPr>
              <a:t>Random Search</a:t>
            </a:r>
            <a:endParaRPr lang="en-US" altLang="zh-CN" sz="1600" b="1">
              <a:latin typeface="Times New Roman" panose="02020603050405020304" charset="0"/>
              <a:cs typeface="Times New Roman" panose="02020603050405020304" charset="0"/>
            </a:endParaRPr>
          </a:p>
          <a:p>
            <a:pPr lvl="2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Randomly selects hyperparameter combinations for evaluation. 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lvl="2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Suitable for large hyperparameter spaces, and can find good parameter combinations within a limited time.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lvl="2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Used in SVM and LightGBM model.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52830" y="250825"/>
            <a:ext cx="942086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Cross-Validation &amp; Tuning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914400" lvl="2" indent="457200"/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79195" y="883920"/>
            <a:ext cx="1046099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Statistical Rigor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457200"/>
            <a:r>
              <a:rPr lang="en-US" altLang="zh-CN" sz="1600" b="1">
                <a:latin typeface="Times New Roman" panose="02020603050405020304" charset="0"/>
                <a:cs typeface="Times New Roman" panose="02020603050405020304" charset="0"/>
              </a:rPr>
              <a:t>Multiple Cross-Validation Runs for Reliability</a:t>
            </a:r>
            <a:endParaRPr lang="en-US" altLang="zh-CN" sz="1600" b="1">
              <a:latin typeface="Times New Roman" panose="02020603050405020304" charset="0"/>
              <a:cs typeface="Times New Roman" panose="02020603050405020304" charset="0"/>
            </a:endParaRPr>
          </a:p>
          <a:p>
            <a:pPr lvl="2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Use StratifiedKFold for multiple (3 &amp; 5-fold cross-validation) training and validation cycles to reduce the impact of random errors and data splitting.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lvl="2"/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r>
              <a:rPr lang="en-US" altLang="zh-CN" sz="1600" b="1">
                <a:latin typeface="Times New Roman" panose="02020603050405020304" charset="0"/>
                <a:cs typeface="Times New Roman" panose="02020603050405020304" charset="0"/>
              </a:rPr>
              <a:t>Statistical Significance Testing for Model Comparisons</a:t>
            </a:r>
            <a:endParaRPr lang="en-US" altLang="zh-CN" sz="1600" b="1">
              <a:latin typeface="Times New Roman" panose="02020603050405020304" charset="0"/>
              <a:cs typeface="Times New Roman" panose="02020603050405020304" charset="0"/>
            </a:endParaRPr>
          </a:p>
          <a:p>
            <a:pPr lvl="2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Perform Paired t-test by comparing performance metrics (AUC, PR-AUC, and Brier Scores) of different models.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914400" lvl="2" indent="457200"/>
            <a:endParaRPr lang="en-US" altLang="zh-CN" sz="1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914400" lvl="2" indent="457200"/>
            <a:r>
              <a:rPr lang="en-US" altLang="zh-CN" sz="1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Paired t-test</a:t>
            </a:r>
            <a:endParaRPr lang="en-US" altLang="zh-CN" sz="1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4"/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A statistical method used to compare two sets of related samples (two models on the same dataset).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pPr lvl="4"/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₀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: The two models do not differ significantly on this performance metric (mean difference is zero).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pPr lvl="4"/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₁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: The two models differ significantly on this performance metric (mean difference is not zero).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pPr lvl="4"/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p &lt; 0.05 is chosen for significance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1101" y="143723"/>
            <a:ext cx="7537508" cy="461010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7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Results</a:t>
            </a:r>
            <a:r>
              <a:rPr sz="2775" spc="160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7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for</a:t>
            </a:r>
            <a:r>
              <a:rPr sz="2775" spc="16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7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Dataset</a:t>
            </a:r>
            <a:r>
              <a:rPr sz="2775" spc="160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75" spc="-50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1</a:t>
            </a:r>
            <a:endParaRPr sz="2775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72594" y="745194"/>
            <a:ext cx="257810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CN" sz="2380" b="0" i="0" strike="noStrike" kern="0" cap="none" spc="-45" normalizeH="0" baseline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Performance</a:t>
            </a:r>
            <a:r>
              <a:rPr kumimoji="0" lang="en-US" altLang="zh-CN" sz="2380" b="0" i="0" strike="noStrike" kern="0" cap="none" spc="40" normalizeH="0" baseline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kumimoji="0" lang="en-US" altLang="zh-CN" sz="2380" b="0" i="0" strike="noStrike" kern="0" cap="none" spc="-10" normalizeH="0" baseline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Scores</a:t>
            </a:r>
            <a:endParaRPr kumimoji="1" lang="zh-CN" altLang="en-US" sz="3565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485" y="1202690"/>
            <a:ext cx="6858000" cy="534352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7046" y="143723"/>
            <a:ext cx="4850934" cy="461010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7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Results</a:t>
            </a:r>
            <a:r>
              <a:rPr sz="2775" spc="15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7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for</a:t>
            </a:r>
            <a:r>
              <a:rPr sz="2775" spc="15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7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Appending</a:t>
            </a:r>
            <a:r>
              <a:rPr sz="2775" spc="15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7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Dataset</a:t>
            </a:r>
            <a:r>
              <a:rPr sz="2775" spc="160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75" spc="-50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2775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6575" y="1542240"/>
            <a:ext cx="4059425" cy="392008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3217" y="1513120"/>
            <a:ext cx="3942359" cy="392008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7046" y="143723"/>
            <a:ext cx="4850934" cy="908685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7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Results</a:t>
            </a:r>
            <a:r>
              <a:rPr sz="2775" spc="15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7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for</a:t>
            </a:r>
            <a:r>
              <a:rPr sz="2775" spc="15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7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Appending</a:t>
            </a:r>
            <a:r>
              <a:rPr sz="2775" spc="15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7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Dataset</a:t>
            </a:r>
            <a:r>
              <a:rPr sz="2775" spc="160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75" spc="-50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2775" dirty="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2775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41863" y="861969"/>
            <a:ext cx="2874645" cy="1005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416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380" b="0" i="0" u="none" strike="noStrike" kern="0" cap="none" spc="-25" normalizeH="0" baseline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Performance</a:t>
            </a:r>
            <a:r>
              <a:rPr kumimoji="0" lang="en-US" altLang="zh-CN" sz="2380" b="0" i="0" u="none" strike="noStrike" kern="0" cap="none" spc="75" normalizeH="0" baseline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lang="en-US" altLang="zh-CN" sz="2380" b="0" i="0" u="none" strike="noStrike" kern="0" cap="none" spc="-10" normalizeH="0" baseline="0" noProof="0" dirty="0">
                <a:ln>
                  <a:noFill/>
                </a:ln>
                <a:solidFill>
                  <a:srgbClr val="3333B2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Scores</a:t>
            </a:r>
            <a:endParaRPr kumimoji="0" lang="en-US" altLang="zh-CN" sz="238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endParaRPr kumimoji="1" lang="zh-CN" altLang="en-US" sz="3565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930" y="1337310"/>
            <a:ext cx="6867525" cy="531495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7046" y="143723"/>
            <a:ext cx="4850934" cy="461010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7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Results</a:t>
            </a:r>
            <a:r>
              <a:rPr sz="2775" spc="15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7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for</a:t>
            </a:r>
            <a:r>
              <a:rPr sz="2775" spc="15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7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Appending</a:t>
            </a:r>
            <a:r>
              <a:rPr sz="2775" spc="15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7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Dataset</a:t>
            </a:r>
            <a:r>
              <a:rPr sz="2775" spc="160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75" spc="-50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2775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2002" y="1019399"/>
            <a:ext cx="4390028" cy="5141476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7046" y="143723"/>
            <a:ext cx="4850934" cy="461010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7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Results</a:t>
            </a:r>
            <a:r>
              <a:rPr sz="2775" spc="15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7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for</a:t>
            </a:r>
            <a:r>
              <a:rPr sz="2775" spc="15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7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Appending</a:t>
            </a:r>
            <a:r>
              <a:rPr sz="2775" spc="15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7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Dataset</a:t>
            </a:r>
            <a:r>
              <a:rPr sz="2775" spc="160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75" spc="-50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2775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9952" y="898588"/>
            <a:ext cx="3779188" cy="25304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3585" y="903617"/>
            <a:ext cx="3712196" cy="25195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69952" y="3904743"/>
            <a:ext cx="3779235" cy="24599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76396" y="3846744"/>
            <a:ext cx="3779370" cy="252508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7046" y="143723"/>
            <a:ext cx="5858871" cy="461010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7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Sub-Summary</a:t>
            </a:r>
            <a:r>
              <a:rPr sz="2775" spc="180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7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for</a:t>
            </a:r>
            <a:r>
              <a:rPr sz="2775" spc="18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7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Appending</a:t>
            </a:r>
            <a:r>
              <a:rPr sz="2775" spc="18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7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Dataset</a:t>
            </a:r>
            <a:r>
              <a:rPr sz="2775" spc="18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75" spc="-50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2775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23790" y="2434907"/>
            <a:ext cx="4083341" cy="389255"/>
          </a:xfrm>
          <a:prstGeom prst="rect">
            <a:avLst/>
          </a:prstGeom>
        </p:spPr>
        <p:txBody>
          <a:bodyPr vert="horz" wrap="square" lIns="0" tIns="2390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80" spc="-2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Performance</a:t>
            </a:r>
            <a:r>
              <a:rPr lang="zh-CN" altLang="en-US" sz="2380" spc="6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380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of</a:t>
            </a:r>
            <a:r>
              <a:rPr sz="2380" spc="6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380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Dataset</a:t>
            </a:r>
            <a:r>
              <a:rPr sz="2380" spc="70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380" spc="-50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1</a:t>
            </a:r>
            <a:endParaRPr sz="238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270048" y="948282"/>
            <a:ext cx="4181066" cy="48967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665" y="2933065"/>
            <a:ext cx="4505325" cy="19812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7046" y="143723"/>
            <a:ext cx="4850934" cy="461010"/>
          </a:xfrm>
          <a:prstGeom prst="rect">
            <a:avLst/>
          </a:prstGeom>
        </p:spPr>
        <p:txBody>
          <a:bodyPr vert="horz" wrap="square" lIns="0" tIns="3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7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Results</a:t>
            </a:r>
            <a:r>
              <a:rPr sz="2775" spc="15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7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for</a:t>
            </a:r>
            <a:r>
              <a:rPr sz="2775" spc="15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7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Appending</a:t>
            </a:r>
            <a:r>
              <a:rPr sz="2775" spc="15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75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Dataset</a:t>
            </a:r>
            <a:r>
              <a:rPr sz="2775" spc="160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775" spc="-50" dirty="0">
                <a:solidFill>
                  <a:srgbClr val="3333B2"/>
                </a:solidFill>
                <a:latin typeface="Calibri" panose="020F0502020204030204"/>
                <a:cs typeface="Calibri" panose="020F0502020204030204"/>
              </a:rPr>
              <a:t>3</a:t>
            </a:r>
            <a:endParaRPr sz="2775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8286" y="2220985"/>
            <a:ext cx="4288452" cy="389255"/>
          </a:xfrm>
          <a:prstGeom prst="rect">
            <a:avLst/>
          </a:prstGeom>
        </p:spPr>
        <p:txBody>
          <a:bodyPr vert="horz" wrap="square" lIns="0" tIns="2390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50745" algn="l"/>
              </a:tabLst>
            </a:pPr>
            <a:r>
              <a:rPr sz="2380" spc="-20" dirty="0">
                <a:solidFill>
                  <a:srgbClr val="3333B2"/>
                </a:solidFill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Performance</a:t>
            </a:r>
            <a:r>
              <a:rPr sz="2380" spc="35" dirty="0">
                <a:solidFill>
                  <a:srgbClr val="3333B2"/>
                </a:solidFill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380" spc="-10" dirty="0">
                <a:solidFill>
                  <a:srgbClr val="3333B2"/>
                </a:solidFill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Scores</a:t>
            </a:r>
            <a:r>
              <a:rPr sz="2380" dirty="0">
                <a:solidFill>
                  <a:srgbClr val="3333B2"/>
                </a:solidFill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	</a:t>
            </a:r>
            <a:endParaRPr sz="238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7559" y="1134604"/>
            <a:ext cx="4137494" cy="48614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2809240"/>
            <a:ext cx="4695825" cy="206692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89255" y="361315"/>
            <a:ext cx="11102975" cy="5996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Dataset C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lassification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Source: Home Credit Default Risk (Kaggle)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Three Datasets: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Dataset 1: Contains 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only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training data from 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application_train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fontAlgn="auto">
              <a:buFont typeface="Wingdings" panose="05000000000000000000" charset="0"/>
              <a:buChar char="Ø"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Purpose: Evaluate model performance with minimal data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fontAlgn="auto">
              <a:buFont typeface="Wingdings" panose="05000000000000000000" charset="0"/>
              <a:buChar char="Ø"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Focus: Balance between predictive accuracy and computational efficiency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Dataset 2: Training + test data 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fontAlgn="auto">
              <a:buFont typeface="Wingdings" panose="05000000000000000000" charset="0"/>
              <a:buChar char="Ø"/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Excludes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: Bureau and bureau_balance datasets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fontAlgn="auto">
              <a:buFont typeface="Wingdings" panose="05000000000000000000" charset="0"/>
              <a:buChar char="Ø"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Reason: These tables lack corresponding test set information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fontAlgn="auto">
              <a:buFont typeface="Wingdings" panose="05000000000000000000" charset="0"/>
              <a:buChar char="Ø"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Advantage: Comprehensive training while maintaining test set integrity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Dataset 3: All tables (including bureau and bureau_balance)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fontAlgn="auto">
              <a:buFont typeface="Wingdings" panose="05000000000000000000" charset="0"/>
              <a:buChar char="Ø"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Includes 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all available tables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merged on SK_ID_CURR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fontAlgn="auto">
              <a:buFont typeface="Wingdings" panose="05000000000000000000" charset="0"/>
              <a:buChar char="Ø"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Handling missing data: NaN values for test set bureau features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fontAlgn="auto">
              <a:buFont typeface="Wingdings" panose="05000000000000000000" charset="0"/>
              <a:buChar char="Ø"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Rationale:Training: 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257300" lvl="2" indent="-342900" fontAlgn="auto">
              <a:buFont typeface="Wingdings" panose="05000000000000000000" charset="0"/>
              <a:buChar char="n"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Uses only customers with known credit history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257300" lvl="2" indent="-342900" fontAlgn="auto">
              <a:buFont typeface="Wingdings" panose="05000000000000000000" charset="0"/>
              <a:buChar char="n"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Test: New customers without bureau data are considered higher risk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257300" lvl="2" indent="-342900" fontAlgn="auto">
              <a:buFont typeface="Wingdings" panose="05000000000000000000" charset="0"/>
              <a:buChar char="n"/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Realistic scenario simulation for new applicants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fontAlgn="auto">
              <a:buFont typeface="Wingdings" panose="05000000000000000000" charset="0"/>
              <a:buChar char="Ø"/>
            </a:pP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fontAlgn="auto">
              <a:buFont typeface="Wingdings" panose="05000000000000000000" charset="0"/>
              <a:buChar char="Ø"/>
            </a:pP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38200" y="476726"/>
            <a:ext cx="10515600" cy="1102360"/>
          </a:xfrm>
          <a:prstGeom prst="rect">
            <a:avLst/>
          </a:prstGeom>
        </p:spPr>
        <p:txBody>
          <a:bodyPr vert="horz" wrap="square" lIns="0" tIns="12205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5"/>
              </a:spcBef>
            </a:pPr>
            <a:r>
              <a:rPr spc="-10" dirty="0"/>
              <a:t>Conclusion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785" spc="-10" dirty="0">
                <a:latin typeface="Arial" panose="020B0604020202020204"/>
                <a:cs typeface="Arial" panose="020B0604020202020204"/>
              </a:rPr>
              <a:t>Variables</a:t>
            </a:r>
            <a:endParaRPr sz="1785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5600" y="1256908"/>
            <a:ext cx="4528270" cy="4221480"/>
          </a:xfrm>
          <a:prstGeom prst="rect">
            <a:avLst/>
          </a:prstGeom>
        </p:spPr>
        <p:txBody>
          <a:bodyPr vert="horz" wrap="square" lIns="0" tIns="13841" rIns="0" bIns="0" rtlCol="0">
            <a:spAutoFit/>
          </a:bodyPr>
          <a:lstStyle/>
          <a:p>
            <a:pPr marL="214630" marR="74930" indent="-177165">
              <a:lnSpc>
                <a:spcPct val="150000"/>
              </a:lnSpc>
              <a:spcBef>
                <a:spcPts val="55"/>
              </a:spcBef>
              <a:buClr>
                <a:srgbClr val="3333B2"/>
              </a:buClr>
              <a:buFont typeface="Lucida Sans Unicode" panose="020B0602030504020204"/>
              <a:buChar char="►"/>
              <a:tabLst>
                <a:tab pos="213995" algn="l"/>
              </a:tabLst>
            </a:pPr>
            <a:r>
              <a:rPr sz="1785" spc="-40" dirty="0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sz="1785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30" dirty="0">
                <a:latin typeface="Arial" panose="020B0604020202020204" pitchFamily="34" charset="0"/>
                <a:cs typeface="Arial" panose="020B0604020202020204" pitchFamily="34" charset="0"/>
              </a:rPr>
              <a:t>originating</a:t>
            </a:r>
            <a:r>
              <a:rPr sz="1785" spc="-20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sz="1785" spc="-35" dirty="0"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r>
              <a:rPr sz="1785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785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3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785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785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40" dirty="0">
                <a:latin typeface="Arial" panose="020B0604020202020204" pitchFamily="34" charset="0"/>
                <a:cs typeface="Arial" panose="020B0604020202020204" pitchFamily="34" charset="0"/>
              </a:rPr>
              <a:t>accounted</a:t>
            </a:r>
            <a:r>
              <a:rPr sz="1785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4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17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45" dirty="0">
                <a:latin typeface="Arial" panose="020B0604020202020204" pitchFamily="34" charset="0"/>
                <a:cs typeface="Arial" panose="020B0604020202020204" pitchFamily="34" charset="0"/>
              </a:rPr>
              <a:t>approximately</a:t>
            </a:r>
            <a:r>
              <a:rPr sz="1785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20" dirty="0">
                <a:latin typeface="Arial" panose="020B0604020202020204" pitchFamily="34" charset="0"/>
                <a:cs typeface="Arial" panose="020B0604020202020204" pitchFamily="34" charset="0"/>
              </a:rPr>
              <a:t>45%.</a:t>
            </a:r>
            <a:endParaRPr sz="178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marR="196215" indent="-177165">
              <a:lnSpc>
                <a:spcPct val="150000"/>
              </a:lnSpc>
              <a:spcBef>
                <a:spcPts val="300"/>
              </a:spcBef>
              <a:buClr>
                <a:srgbClr val="3333B2"/>
              </a:buClr>
              <a:buFont typeface="Lucida Sans Unicode" panose="020B0602030504020204"/>
              <a:buChar char="►"/>
              <a:tabLst>
                <a:tab pos="213995" algn="l"/>
              </a:tabLst>
            </a:pPr>
            <a:r>
              <a:rPr sz="1785" spc="-40" dirty="0">
                <a:latin typeface="Arial" panose="020B0604020202020204" pitchFamily="34" charset="0"/>
                <a:cs typeface="Arial" panose="020B0604020202020204" pitchFamily="34" charset="0"/>
              </a:rPr>
              <a:t>Installments</a:t>
            </a:r>
            <a:r>
              <a:rPr sz="17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40" dirty="0">
                <a:latin typeface="Arial" panose="020B0604020202020204" pitchFamily="34" charset="0"/>
                <a:cs typeface="Arial" panose="020B0604020202020204" pitchFamily="34" charset="0"/>
              </a:rPr>
              <a:t>Payments</a:t>
            </a:r>
            <a:r>
              <a:rPr sz="1785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2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785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30" dirty="0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sz="1785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10" dirty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sz="1785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55" dirty="0">
                <a:latin typeface="Arial" panose="020B0604020202020204" pitchFamily="34" charset="0"/>
                <a:cs typeface="Arial" panose="020B0604020202020204" pitchFamily="34" charset="0"/>
              </a:rPr>
              <a:t>ranked</a:t>
            </a:r>
            <a:r>
              <a:rPr lang="en-US" sz="1785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10" dirty="0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sz="1785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dirty="0"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r>
              <a:rPr sz="1785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25" dirty="0">
                <a:latin typeface="Arial" panose="020B0604020202020204" pitchFamily="34" charset="0"/>
                <a:cs typeface="Arial" panose="020B0604020202020204" pitchFamily="34" charset="0"/>
              </a:rPr>
              <a:t>20.</a:t>
            </a:r>
            <a:endParaRPr sz="178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265" indent="-177165">
              <a:lnSpc>
                <a:spcPct val="150000"/>
              </a:lnSpc>
              <a:spcBef>
                <a:spcPts val="175"/>
              </a:spcBef>
              <a:buClr>
                <a:srgbClr val="3333B2"/>
              </a:buClr>
              <a:buFont typeface="Lucida Sans Unicode" panose="020B0602030504020204"/>
              <a:buChar char="►"/>
              <a:tabLst>
                <a:tab pos="215265" algn="l"/>
              </a:tabLst>
            </a:pPr>
            <a:r>
              <a:rPr sz="1785" spc="-40" dirty="0">
                <a:latin typeface="Arial" panose="020B0604020202020204" pitchFamily="34" charset="0"/>
                <a:cs typeface="Arial" panose="020B0604020202020204" pitchFamily="34" charset="0"/>
              </a:rPr>
              <a:t>Installments</a:t>
            </a:r>
            <a:r>
              <a:rPr sz="1785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10" dirty="0">
                <a:latin typeface="Arial" panose="020B0604020202020204" pitchFamily="34" charset="0"/>
                <a:cs typeface="Arial" panose="020B0604020202020204" pitchFamily="34" charset="0"/>
              </a:rPr>
              <a:t>payments</a:t>
            </a:r>
            <a:endParaRPr sz="178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0220" lvl="1" indent="-165735">
              <a:lnSpc>
                <a:spcPct val="150000"/>
              </a:lnSpc>
              <a:spcBef>
                <a:spcPts val="175"/>
              </a:spcBef>
              <a:buClr>
                <a:srgbClr val="3333B2"/>
              </a:buClr>
              <a:buFont typeface="Lucida Sans Unicode" panose="020B0602030504020204"/>
              <a:buChar char="►"/>
              <a:tabLst>
                <a:tab pos="490220" algn="l"/>
              </a:tabLst>
            </a:pPr>
            <a:r>
              <a:rPr sz="1585" spc="-20" dirty="0">
                <a:latin typeface="Arial" panose="020B0604020202020204" pitchFamily="34" charset="0"/>
                <a:cs typeface="Arial" panose="020B0604020202020204" pitchFamily="34" charset="0"/>
              </a:rPr>
              <a:t>Detailed</a:t>
            </a:r>
            <a:r>
              <a:rPr sz="15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85" spc="-25" dirty="0">
                <a:latin typeface="Arial" panose="020B0604020202020204" pitchFamily="34" charset="0"/>
                <a:cs typeface="Arial" panose="020B0604020202020204" pitchFamily="34" charset="0"/>
              </a:rPr>
              <a:t>installment</a:t>
            </a:r>
            <a:r>
              <a:rPr sz="1585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85" spc="-10" dirty="0">
                <a:latin typeface="Arial" panose="020B0604020202020204" pitchFamily="34" charset="0"/>
                <a:cs typeface="Arial" panose="020B0604020202020204" pitchFamily="34" charset="0"/>
              </a:rPr>
              <a:t>records.</a:t>
            </a:r>
            <a:endParaRPr sz="158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265" indent="-177165">
              <a:lnSpc>
                <a:spcPct val="150000"/>
              </a:lnSpc>
              <a:spcBef>
                <a:spcPts val="195"/>
              </a:spcBef>
              <a:buClr>
                <a:srgbClr val="3333B2"/>
              </a:buClr>
              <a:buFont typeface="Lucida Sans Unicode" panose="020B0602030504020204"/>
              <a:buChar char="►"/>
              <a:tabLst>
                <a:tab pos="215265" algn="l"/>
              </a:tabLst>
            </a:pPr>
            <a:r>
              <a:rPr sz="1785" spc="-30" dirty="0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sz="1785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10" dirty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sz="178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0220" lvl="1" indent="-165735">
              <a:lnSpc>
                <a:spcPct val="150000"/>
              </a:lnSpc>
              <a:spcBef>
                <a:spcPts val="175"/>
              </a:spcBef>
              <a:buClr>
                <a:srgbClr val="3333B2"/>
              </a:buClr>
              <a:buFont typeface="Lucida Sans Unicode" panose="020B0602030504020204"/>
              <a:buChar char="►"/>
              <a:tabLst>
                <a:tab pos="490220" algn="l"/>
              </a:tabLst>
            </a:pPr>
            <a:r>
              <a:rPr sz="1585" spc="-10" dirty="0">
                <a:latin typeface="Arial" panose="020B0604020202020204" pitchFamily="34" charset="0"/>
                <a:cs typeface="Arial" panose="020B0604020202020204" pitchFamily="34" charset="0"/>
              </a:rPr>
              <a:t>Historical</a:t>
            </a:r>
            <a:r>
              <a:rPr sz="1585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85" spc="-20" dirty="0">
                <a:latin typeface="Arial" panose="020B0604020202020204" pitchFamily="34" charset="0"/>
                <a:cs typeface="Arial" panose="020B0604020202020204" pitchFamily="34" charset="0"/>
              </a:rPr>
              <a:t>loan</a:t>
            </a:r>
            <a:r>
              <a:rPr sz="1585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85" spc="-10" dirty="0">
                <a:latin typeface="Arial" panose="020B0604020202020204" pitchFamily="34" charset="0"/>
                <a:cs typeface="Arial" panose="020B0604020202020204" pitchFamily="34" charset="0"/>
              </a:rPr>
              <a:t>records.</a:t>
            </a:r>
            <a:endParaRPr sz="158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marR="393700" indent="-177165">
              <a:lnSpc>
                <a:spcPct val="150000"/>
              </a:lnSpc>
              <a:spcBef>
                <a:spcPts val="315"/>
              </a:spcBef>
              <a:buClr>
                <a:srgbClr val="3333B2"/>
              </a:buClr>
              <a:buFont typeface="Lucida Sans Unicode" panose="020B0602030504020204"/>
              <a:buChar char="►"/>
              <a:tabLst>
                <a:tab pos="213995" algn="l"/>
              </a:tabLst>
            </a:pPr>
            <a:r>
              <a:rPr sz="1785" spc="-30" dirty="0">
                <a:latin typeface="Arial" panose="020B0604020202020204" pitchFamily="34" charset="0"/>
                <a:cs typeface="Arial" panose="020B0604020202020204" pitchFamily="34" charset="0"/>
              </a:rPr>
              <a:t>Customers’</a:t>
            </a:r>
            <a:r>
              <a:rPr sz="1785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10" dirty="0">
                <a:latin typeface="Arial" panose="020B0604020202020204" pitchFamily="34" charset="0"/>
                <a:cs typeface="Arial" panose="020B0604020202020204" pitchFamily="34" charset="0"/>
              </a:rPr>
              <a:t>repayment</a:t>
            </a:r>
            <a:r>
              <a:rPr lang="en-US" sz="1785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35" dirty="0">
                <a:latin typeface="Arial" panose="020B0604020202020204" pitchFamily="34" charset="0"/>
                <a:cs typeface="Arial" panose="020B0604020202020204" pitchFamily="34" charset="0"/>
              </a:rPr>
              <a:t>regularity</a:t>
            </a:r>
            <a:r>
              <a:rPr sz="1785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3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785" spc="-40" dirty="0">
                <a:latin typeface="Arial" panose="020B0604020202020204" pitchFamily="34" charset="0"/>
                <a:cs typeface="Arial" panose="020B0604020202020204" pitchFamily="34" charset="0"/>
              </a:rPr>
              <a:t>credibility.</a:t>
            </a:r>
            <a:endParaRPr sz="17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9617" y="1163970"/>
            <a:ext cx="4036782" cy="484484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38200" y="476726"/>
            <a:ext cx="10515600" cy="1102360"/>
          </a:xfrm>
          <a:prstGeom prst="rect">
            <a:avLst/>
          </a:prstGeom>
        </p:spPr>
        <p:txBody>
          <a:bodyPr vert="horz" wrap="square" lIns="0" tIns="12205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5"/>
              </a:spcBef>
            </a:pPr>
            <a:r>
              <a:rPr spc="-10" dirty="0"/>
              <a:t>Conclusion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785" dirty="0">
                <a:latin typeface="Arial" panose="020B0604020202020204"/>
                <a:cs typeface="Arial" panose="020B0604020202020204"/>
              </a:rPr>
              <a:t>Model</a:t>
            </a:r>
            <a:r>
              <a:rPr sz="1785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785" spc="-35" dirty="0">
                <a:latin typeface="Arial" panose="020B0604020202020204"/>
                <a:cs typeface="Arial" panose="020B0604020202020204"/>
              </a:rPr>
              <a:t>Comparison</a:t>
            </a:r>
            <a:endParaRPr sz="1785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4366" y="1744495"/>
            <a:ext cx="7597907" cy="3930015"/>
          </a:xfrm>
          <a:prstGeom prst="rect">
            <a:avLst/>
          </a:prstGeom>
        </p:spPr>
        <p:txBody>
          <a:bodyPr vert="horz" wrap="square" lIns="0" tIns="13841" rIns="0" bIns="0" rtlCol="0">
            <a:spAutoFit/>
          </a:bodyPr>
          <a:lstStyle/>
          <a:p>
            <a:pPr marL="214630" marR="92710" indent="-177165">
              <a:lnSpc>
                <a:spcPct val="150000"/>
              </a:lnSpc>
              <a:spcBef>
                <a:spcPts val="55"/>
              </a:spcBef>
              <a:buClr>
                <a:srgbClr val="3333B2"/>
              </a:buClr>
              <a:buFont typeface="Lucida Sans Unicode" panose="020B0602030504020204"/>
              <a:buChar char="►"/>
              <a:tabLst>
                <a:tab pos="213995" algn="l"/>
              </a:tabLst>
            </a:pPr>
            <a:r>
              <a:rPr sz="1785" dirty="0">
                <a:latin typeface="Arial" panose="020B0604020202020204" pitchFamily="34" charset="0"/>
                <a:cs typeface="Arial" panose="020B0604020202020204" pitchFamily="34" charset="0"/>
              </a:rPr>
              <a:t>XGBoost</a:t>
            </a:r>
            <a:r>
              <a:rPr sz="1785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45" dirty="0">
                <a:latin typeface="Arial" panose="020B0604020202020204" pitchFamily="34" charset="0"/>
                <a:cs typeface="Arial" panose="020B0604020202020204" pitchFamily="34" charset="0"/>
              </a:rPr>
              <a:t>performs</a:t>
            </a:r>
            <a:r>
              <a:rPr sz="1785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1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785" spc="-25" dirty="0">
                <a:latin typeface="Arial" panose="020B0604020202020204" pitchFamily="34" charset="0"/>
                <a:cs typeface="Arial" panose="020B0604020202020204" pitchFamily="34" charset="0"/>
              </a:rPr>
              <a:t> best</a:t>
            </a:r>
            <a:r>
              <a:rPr sz="1785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785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35" dirty="0">
                <a:latin typeface="Arial" panose="020B0604020202020204" pitchFamily="34" charset="0"/>
                <a:cs typeface="Arial" panose="020B0604020202020204" pitchFamily="34" charset="0"/>
              </a:rPr>
              <a:t>predicting </a:t>
            </a:r>
            <a:r>
              <a:rPr sz="1785" spc="-60" dirty="0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sz="1785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20" dirty="0">
                <a:latin typeface="Arial" panose="020B0604020202020204" pitchFamily="34" charset="0"/>
                <a:cs typeface="Arial" panose="020B0604020202020204" pitchFamily="34" charset="0"/>
              </a:rPr>
              <a:t>credit</a:t>
            </a:r>
            <a:r>
              <a:rPr sz="1785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25" dirty="0">
                <a:latin typeface="Arial" panose="020B0604020202020204" pitchFamily="34" charset="0"/>
                <a:cs typeface="Arial" panose="020B0604020202020204" pitchFamily="34" charset="0"/>
              </a:rPr>
              <a:t>default </a:t>
            </a:r>
            <a:r>
              <a:rPr sz="1785" spc="-10" dirty="0">
                <a:latin typeface="Arial" panose="020B0604020202020204" pitchFamily="34" charset="0"/>
                <a:cs typeface="Arial" panose="020B0604020202020204" pitchFamily="34" charset="0"/>
              </a:rPr>
              <a:t>risk.</a:t>
            </a:r>
            <a:endParaRPr sz="178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265" indent="-177165">
              <a:lnSpc>
                <a:spcPct val="150000"/>
              </a:lnSpc>
              <a:spcBef>
                <a:spcPts val="330"/>
              </a:spcBef>
              <a:buClr>
                <a:srgbClr val="3333B2"/>
              </a:buClr>
              <a:buFont typeface="Lucida Sans Unicode" panose="020B0602030504020204"/>
              <a:buChar char="►"/>
              <a:tabLst>
                <a:tab pos="215265" algn="l"/>
              </a:tabLst>
            </a:pPr>
            <a:r>
              <a:rPr sz="1785" dirty="0">
                <a:latin typeface="Arial" panose="020B0604020202020204" pitchFamily="34" charset="0"/>
                <a:cs typeface="Arial" panose="020B0604020202020204" pitchFamily="34" charset="0"/>
              </a:rPr>
              <a:t>Able</a:t>
            </a:r>
            <a:r>
              <a:rPr sz="1785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785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40" dirty="0">
                <a:latin typeface="Arial" panose="020B0604020202020204" pitchFamily="34" charset="0"/>
                <a:cs typeface="Arial" panose="020B0604020202020204" pitchFamily="34" charset="0"/>
              </a:rPr>
              <a:t>handle</a:t>
            </a:r>
            <a:r>
              <a:rPr sz="1785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b="1" spc="-40" dirty="0">
                <a:latin typeface="Arial" panose="020B0604020202020204" pitchFamily="34" charset="0"/>
                <a:cs typeface="Arial" panose="020B0604020202020204" pitchFamily="34" charset="0"/>
              </a:rPr>
              <a:t>Large-</a:t>
            </a:r>
            <a:r>
              <a:rPr sz="1785" b="1" spc="-10" dirty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sz="1785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3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785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b="1" spc="-30" dirty="0">
                <a:latin typeface="Arial" panose="020B0604020202020204" pitchFamily="34" charset="0"/>
                <a:cs typeface="Arial" panose="020B0604020202020204" pitchFamily="34" charset="0"/>
              </a:rPr>
              <a:t>Imbalanced</a:t>
            </a:r>
            <a:r>
              <a:rPr sz="1785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10" dirty="0">
                <a:latin typeface="Arial" panose="020B0604020202020204" pitchFamily="34" charset="0"/>
                <a:cs typeface="Arial" panose="020B0604020202020204" pitchFamily="34" charset="0"/>
              </a:rPr>
              <a:t>datasets.</a:t>
            </a:r>
            <a:endParaRPr sz="178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marR="30480" indent="-177165">
              <a:lnSpc>
                <a:spcPct val="150000"/>
              </a:lnSpc>
              <a:spcBef>
                <a:spcPts val="300"/>
              </a:spcBef>
              <a:buClr>
                <a:srgbClr val="3333B2"/>
              </a:buClr>
              <a:buFont typeface="Lucida Sans Unicode" panose="020B0602030504020204"/>
              <a:buChar char="►"/>
              <a:tabLst>
                <a:tab pos="213995" algn="l"/>
              </a:tabLst>
            </a:pPr>
            <a:r>
              <a:rPr sz="1785" spc="-40" dirty="0">
                <a:latin typeface="Arial" panose="020B0604020202020204" pitchFamily="34" charset="0"/>
                <a:cs typeface="Arial" panose="020B0604020202020204" pitchFamily="34" charset="0"/>
              </a:rPr>
              <a:t>Comapring</a:t>
            </a:r>
            <a:r>
              <a:rPr sz="1785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785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dirty="0">
                <a:latin typeface="Arial" panose="020B0604020202020204" pitchFamily="34" charset="0"/>
                <a:cs typeface="Arial" panose="020B0604020202020204" pitchFamily="34" charset="0"/>
              </a:rPr>
              <a:t>LGBM</a:t>
            </a:r>
            <a:r>
              <a:rPr sz="1785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dirty="0">
                <a:latin typeface="Arial" panose="020B0604020202020204" pitchFamily="34" charset="0"/>
                <a:cs typeface="Arial" panose="020B0604020202020204" pitchFamily="34" charset="0"/>
              </a:rPr>
              <a:t>XGBoost</a:t>
            </a:r>
            <a:r>
              <a:rPr sz="1785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45" dirty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sz="1785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60" dirty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sz="1785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30" dirty="0">
                <a:latin typeface="Arial" panose="020B0604020202020204" pitchFamily="34" charset="0"/>
                <a:cs typeface="Arial" panose="020B0604020202020204" pitchFamily="34" charset="0"/>
              </a:rPr>
              <a:t>robust</a:t>
            </a:r>
            <a:r>
              <a:rPr sz="1785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30" dirty="0">
                <a:latin typeface="Arial" panose="020B0604020202020204" pitchFamily="34" charset="0"/>
                <a:cs typeface="Arial" panose="020B0604020202020204" pitchFamily="34" charset="0"/>
              </a:rPr>
              <a:t>regularization </a:t>
            </a:r>
            <a:r>
              <a:rPr sz="1785" spc="-10" dirty="0">
                <a:latin typeface="Arial" panose="020B0604020202020204" pitchFamily="34" charset="0"/>
                <a:cs typeface="Arial" panose="020B0604020202020204" pitchFamily="34" charset="0"/>
              </a:rPr>
              <a:t>ability</a:t>
            </a:r>
            <a:r>
              <a:rPr sz="1785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785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40" dirty="0">
                <a:latin typeface="Arial" panose="020B0604020202020204" pitchFamily="34" charset="0"/>
                <a:cs typeface="Arial" panose="020B0604020202020204" pitchFamily="34" charset="0"/>
              </a:rPr>
              <a:t>handle</a:t>
            </a:r>
            <a:r>
              <a:rPr sz="1785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25" dirty="0">
                <a:latin typeface="Arial" panose="020B0604020202020204" pitchFamily="34" charset="0"/>
                <a:cs typeface="Arial" panose="020B0604020202020204" pitchFamily="34" charset="0"/>
              </a:rPr>
              <a:t>overfitting </a:t>
            </a:r>
            <a:r>
              <a:rPr sz="1785" spc="-10" dirty="0">
                <a:latin typeface="Arial" panose="020B0604020202020204" pitchFamily="34" charset="0"/>
                <a:cs typeface="Arial" panose="020B0604020202020204" pitchFamily="34" charset="0"/>
              </a:rPr>
              <a:t>problem.</a:t>
            </a:r>
            <a:endParaRPr sz="178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marR="262890" indent="-177165">
              <a:lnSpc>
                <a:spcPct val="150000"/>
              </a:lnSpc>
              <a:spcBef>
                <a:spcPts val="300"/>
              </a:spcBef>
              <a:buClr>
                <a:srgbClr val="3333B2"/>
              </a:buClr>
              <a:buFont typeface="Lucida Sans Unicode" panose="020B0602030504020204"/>
              <a:buChar char="►"/>
              <a:tabLst>
                <a:tab pos="213995" algn="l"/>
              </a:tabLst>
            </a:pPr>
            <a:r>
              <a:rPr sz="1785" spc="-50" dirty="0">
                <a:latin typeface="Arial" panose="020B0604020202020204" pitchFamily="34" charset="0"/>
                <a:cs typeface="Arial" panose="020B0604020202020204" pitchFamily="34" charset="0"/>
              </a:rPr>
              <a:t>Tree-</a:t>
            </a:r>
            <a:r>
              <a:rPr sz="1785" spc="-65" dirty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sz="1785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50" dirty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sz="1785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55" dirty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z="1785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40" dirty="0">
                <a:latin typeface="Arial" panose="020B0604020202020204" pitchFamily="34" charset="0"/>
                <a:cs typeface="Arial" panose="020B0604020202020204" pitchFamily="34" charset="0"/>
              </a:rPr>
              <a:t>obvious</a:t>
            </a:r>
            <a:r>
              <a:rPr sz="1785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40" dirty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sz="1785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3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785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10" dirty="0">
                <a:latin typeface="Arial" panose="020B0604020202020204" pitchFamily="34" charset="0"/>
                <a:cs typeface="Arial" panose="020B0604020202020204" pitchFamily="34" charset="0"/>
              </a:rPr>
              <a:t>accuracy </a:t>
            </a:r>
            <a:r>
              <a:rPr sz="1785" spc="-45" dirty="0"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sz="1785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45" dirty="0">
                <a:latin typeface="Arial" panose="020B0604020202020204" pitchFamily="34" charset="0"/>
                <a:cs typeface="Arial" panose="020B0604020202020204" pitchFamily="34" charset="0"/>
              </a:rPr>
              <a:t>comparing</a:t>
            </a:r>
            <a:r>
              <a:rPr sz="1785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785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40" dirty="0">
                <a:latin typeface="Arial" panose="020B0604020202020204" pitchFamily="34" charset="0"/>
                <a:cs typeface="Arial" panose="020B0604020202020204" pitchFamily="34" charset="0"/>
              </a:rPr>
              <a:t>logistic-based</a:t>
            </a:r>
            <a:r>
              <a:rPr sz="1785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40" dirty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sz="1785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3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785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20" dirty="0">
                <a:latin typeface="Arial" panose="020B0604020202020204" pitchFamily="34" charset="0"/>
                <a:cs typeface="Arial" panose="020B0604020202020204" pitchFamily="34" charset="0"/>
              </a:rPr>
              <a:t>SVM.</a:t>
            </a:r>
            <a:endParaRPr sz="178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marR="201930" indent="-177165">
              <a:lnSpc>
                <a:spcPct val="150000"/>
              </a:lnSpc>
              <a:spcBef>
                <a:spcPts val="300"/>
              </a:spcBef>
              <a:buClr>
                <a:srgbClr val="3333B2"/>
              </a:buClr>
              <a:buFont typeface="Lucida Sans Unicode" panose="020B0602030504020204"/>
              <a:buChar char="►"/>
              <a:tabLst>
                <a:tab pos="213995" algn="l"/>
              </a:tabLst>
            </a:pPr>
            <a:r>
              <a:rPr sz="1785" spc="-50" dirty="0">
                <a:latin typeface="Arial" panose="020B0604020202020204" pitchFamily="34" charset="0"/>
                <a:cs typeface="Arial" panose="020B0604020202020204" pitchFamily="34" charset="0"/>
              </a:rPr>
              <a:t>Tree-</a:t>
            </a:r>
            <a:r>
              <a:rPr sz="1785" spc="-65" dirty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sz="1785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50" dirty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sz="1785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2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785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35" dirty="0">
                <a:latin typeface="Arial" panose="020B0604020202020204" pitchFamily="34" charset="0"/>
                <a:cs typeface="Arial" panose="020B0604020202020204" pitchFamily="34" charset="0"/>
              </a:rPr>
              <a:t>capture</a:t>
            </a:r>
            <a:r>
              <a:rPr sz="1785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60" dirty="0"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sz="1785" spc="-35" dirty="0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sz="1785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35" dirty="0"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  <a:r>
              <a:rPr sz="1785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25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sz="1785" spc="-55" dirty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z="1785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10" dirty="0">
                <a:latin typeface="Arial" panose="020B0604020202020204" pitchFamily="34" charset="0"/>
                <a:cs typeface="Arial" panose="020B0604020202020204" pitchFamily="34" charset="0"/>
              </a:rPr>
              <a:t>limited</a:t>
            </a:r>
            <a:r>
              <a:rPr sz="1785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10" dirty="0">
                <a:latin typeface="Arial" panose="020B0604020202020204" pitchFamily="34" charset="0"/>
                <a:cs typeface="Arial" panose="020B0604020202020204" pitchFamily="34" charset="0"/>
              </a:rPr>
              <a:t>improvement.</a:t>
            </a:r>
            <a:endParaRPr sz="178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265" indent="-177165">
              <a:lnSpc>
                <a:spcPct val="150000"/>
              </a:lnSpc>
              <a:spcBef>
                <a:spcPts val="335"/>
              </a:spcBef>
              <a:buClr>
                <a:srgbClr val="3333B2"/>
              </a:buClr>
              <a:buFont typeface="Lucida Sans Unicode" panose="020B0602030504020204"/>
              <a:buChar char="►"/>
              <a:tabLst>
                <a:tab pos="215265" algn="l"/>
              </a:tabLst>
            </a:pPr>
            <a:r>
              <a:rPr sz="1785" dirty="0">
                <a:latin typeface="Arial" panose="020B0604020202020204" pitchFamily="34" charset="0"/>
                <a:cs typeface="Arial" panose="020B0604020202020204" pitchFamily="34" charset="0"/>
              </a:rPr>
              <a:t>SVM</a:t>
            </a:r>
            <a:r>
              <a:rPr sz="1785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50" dirty="0"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  <a:r>
              <a:rPr sz="1785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dirty="0">
                <a:latin typeface="Arial" panose="020B0604020202020204" pitchFamily="34" charset="0"/>
                <a:cs typeface="Arial" panose="020B0604020202020204" pitchFamily="34" charset="0"/>
              </a:rPr>
              <a:t>lots</a:t>
            </a:r>
            <a:r>
              <a:rPr sz="1785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785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30" dirty="0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r>
              <a:rPr sz="1785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65" dirty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sz="1785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3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785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20" dirty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sz="1785" spc="-10" dirty="0">
                <a:latin typeface="Arial" panose="020B0604020202020204" pitchFamily="34" charset="0"/>
                <a:cs typeface="Arial" panose="020B0604020202020204" pitchFamily="34" charset="0"/>
              </a:rPr>
              <a:t> time.</a:t>
            </a:r>
            <a:endParaRPr sz="17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38200" y="476726"/>
            <a:ext cx="10515600" cy="1102360"/>
          </a:xfrm>
          <a:prstGeom prst="rect">
            <a:avLst/>
          </a:prstGeom>
        </p:spPr>
        <p:txBody>
          <a:bodyPr vert="horz" wrap="square" lIns="0" tIns="12205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5"/>
              </a:spcBef>
            </a:pPr>
            <a:r>
              <a:rPr spc="-10" dirty="0"/>
              <a:t>Conclusion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785" spc="-10" dirty="0">
                <a:latin typeface="Arial" panose="020B0604020202020204"/>
                <a:cs typeface="Arial" panose="020B0604020202020204"/>
              </a:rPr>
              <a:t>XGBoost</a:t>
            </a:r>
            <a:endParaRPr sz="1785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364366" y="2566397"/>
            <a:ext cx="7425515" cy="1841500"/>
          </a:xfrm>
          <a:prstGeom prst="rect">
            <a:avLst/>
          </a:prstGeom>
        </p:spPr>
        <p:txBody>
          <a:bodyPr vert="horz" wrap="square" lIns="0" tIns="109474" rIns="0" bIns="0" rtlCol="0">
            <a:spAutoFit/>
          </a:bodyPr>
          <a:lstStyle/>
          <a:p>
            <a:pPr marL="215265" indent="-177165">
              <a:lnSpc>
                <a:spcPct val="150000"/>
              </a:lnSpc>
              <a:spcBef>
                <a:spcPts val="435"/>
              </a:spcBef>
              <a:buClr>
                <a:srgbClr val="3333B2"/>
              </a:buClr>
              <a:buFont typeface="Lucida Sans Unicode" panose="020B0602030504020204"/>
              <a:buChar char="►"/>
              <a:tabLst>
                <a:tab pos="215265" algn="l"/>
              </a:tabLst>
            </a:pPr>
            <a:r>
              <a:rPr sz="1785" spc="-30" dirty="0">
                <a:latin typeface="Arial" panose="020B0604020202020204" pitchFamily="34" charset="0"/>
                <a:cs typeface="Arial" panose="020B0604020202020204" pitchFamily="34" charset="0"/>
              </a:rPr>
              <a:t>Feature</a:t>
            </a:r>
            <a:r>
              <a:rPr sz="1785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50" dirty="0">
                <a:latin typeface="Arial" panose="020B0604020202020204" pitchFamily="34" charset="0"/>
                <a:cs typeface="Arial" panose="020B0604020202020204" pitchFamily="34" charset="0"/>
              </a:rPr>
              <a:t>Importance</a:t>
            </a:r>
            <a:r>
              <a:rPr sz="1785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i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sz="1785" i="1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50" dirty="0">
                <a:latin typeface="Arial" panose="020B0604020202020204" pitchFamily="34" charset="0"/>
                <a:cs typeface="Arial" panose="020B0604020202020204" pitchFamily="34" charset="0"/>
              </a:rPr>
              <a:t>Interpret-</a:t>
            </a:r>
            <a:r>
              <a:rPr sz="1785" spc="-10" dirty="0">
                <a:latin typeface="Arial" panose="020B0604020202020204" pitchFamily="34" charset="0"/>
                <a:cs typeface="Arial" panose="020B0604020202020204" pitchFamily="34" charset="0"/>
              </a:rPr>
              <a:t>ability</a:t>
            </a:r>
            <a:endParaRPr sz="178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630" marR="30480" indent="-177165">
              <a:lnSpc>
                <a:spcPct val="150000"/>
              </a:lnSpc>
              <a:spcBef>
                <a:spcPts val="300"/>
              </a:spcBef>
              <a:buClr>
                <a:srgbClr val="3333B2"/>
              </a:buClr>
              <a:buFont typeface="Lucida Sans Unicode" panose="020B0602030504020204"/>
              <a:buChar char="►"/>
              <a:tabLst>
                <a:tab pos="213995" algn="l"/>
              </a:tabLst>
            </a:pPr>
            <a:r>
              <a:rPr sz="1785" spc="-20" dirty="0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sz="1785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10" dirty="0">
                <a:latin typeface="Arial" panose="020B0604020202020204" pitchFamily="34" charset="0"/>
                <a:cs typeface="Arial" panose="020B0604020202020204" pitchFamily="34" charset="0"/>
              </a:rPr>
              <a:t>Credit</a:t>
            </a:r>
            <a:r>
              <a:rPr sz="1785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40" dirty="0">
                <a:latin typeface="Arial" panose="020B0604020202020204" pitchFamily="34" charset="0"/>
                <a:cs typeface="Arial" panose="020B0604020202020204" pitchFamily="34" charset="0"/>
              </a:rPr>
              <a:t>Records,</a:t>
            </a:r>
            <a:r>
              <a:rPr sz="1785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35" dirty="0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  <a:r>
              <a:rPr sz="1785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35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sz="1785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40" dirty="0">
                <a:latin typeface="Arial" panose="020B0604020202020204" pitchFamily="34" charset="0"/>
                <a:cs typeface="Arial" panose="020B0604020202020204" pitchFamily="34" charset="0"/>
              </a:rPr>
              <a:t>Information, </a:t>
            </a:r>
            <a:r>
              <a:rPr sz="1785" spc="-20" dirty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sz="1785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10" dirty="0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sz="1785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10" dirty="0">
                <a:latin typeface="Arial" panose="020B0604020202020204" pitchFamily="34" charset="0"/>
                <a:cs typeface="Arial" panose="020B0604020202020204" pitchFamily="34" charset="0"/>
              </a:rPr>
              <a:t>Status.</a:t>
            </a:r>
            <a:endParaRPr sz="178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265" indent="-177165">
              <a:lnSpc>
                <a:spcPct val="150000"/>
              </a:lnSpc>
              <a:spcBef>
                <a:spcPts val="330"/>
              </a:spcBef>
              <a:buClr>
                <a:srgbClr val="3333B2"/>
              </a:buClr>
              <a:buFont typeface="Lucida Sans Unicode" panose="020B0602030504020204"/>
              <a:buChar char="►"/>
              <a:tabLst>
                <a:tab pos="215265" algn="l"/>
              </a:tabLst>
            </a:pPr>
            <a:r>
              <a:rPr sz="1785" spc="-20" dirty="0">
                <a:latin typeface="Arial" panose="020B0604020202020204" pitchFamily="34" charset="0"/>
                <a:cs typeface="Arial" panose="020B0604020202020204" pitchFamily="34" charset="0"/>
              </a:rPr>
              <a:t>Predict-</a:t>
            </a:r>
            <a:r>
              <a:rPr sz="1785" spc="-10" dirty="0">
                <a:latin typeface="Arial" panose="020B0604020202020204" pitchFamily="34" charset="0"/>
                <a:cs typeface="Arial" panose="020B0604020202020204" pitchFamily="34" charset="0"/>
              </a:rPr>
              <a:t>ability</a:t>
            </a:r>
            <a:r>
              <a:rPr sz="1785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i="1" dirty="0">
                <a:latin typeface="Arial" panose="020B0604020202020204" pitchFamily="34" charset="0"/>
                <a:cs typeface="Arial" panose="020B0604020202020204" pitchFamily="34" charset="0"/>
              </a:rPr>
              <a:t>↔</a:t>
            </a:r>
            <a:r>
              <a:rPr sz="1785" i="1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85" spc="-50" dirty="0">
                <a:latin typeface="Arial" panose="020B0604020202020204" pitchFamily="34" charset="0"/>
                <a:cs typeface="Arial" panose="020B0604020202020204" pitchFamily="34" charset="0"/>
              </a:rPr>
              <a:t>Interpret-</a:t>
            </a:r>
            <a:r>
              <a:rPr sz="1785" spc="-10" dirty="0">
                <a:latin typeface="Arial" panose="020B0604020202020204" pitchFamily="34" charset="0"/>
                <a:cs typeface="Arial" panose="020B0604020202020204" pitchFamily="34" charset="0"/>
              </a:rPr>
              <a:t>ability</a:t>
            </a:r>
            <a:endParaRPr sz="17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358590" y="1049247"/>
            <a:ext cx="5375665" cy="530860"/>
          </a:xfrm>
          <a:prstGeom prst="rect">
            <a:avLst/>
          </a:prstGeom>
        </p:spPr>
        <p:txBody>
          <a:bodyPr vert="horz" wrap="square" lIns="0" tIns="26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85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Statistical</a:t>
            </a:r>
            <a:r>
              <a:rPr sz="1785" b="1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85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Significance</a:t>
            </a:r>
            <a:r>
              <a:rPr sz="1785" b="1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85" b="1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Testing</a:t>
            </a:r>
            <a:r>
              <a:rPr sz="1785" b="1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85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for</a:t>
            </a:r>
            <a:r>
              <a:rPr sz="1785" b="1" spc="-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85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Model</a:t>
            </a:r>
            <a:r>
              <a:rPr sz="1785" b="1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85" b="1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Comparisons</a:t>
            </a:r>
            <a:endParaRPr sz="1785">
              <a:latin typeface="Times New Roman" panose="02020603050405020304"/>
              <a:cs typeface="Times New Roman" panose="02020603050405020304"/>
            </a:endParaRPr>
          </a:p>
          <a:p>
            <a:pPr marL="531495">
              <a:lnSpc>
                <a:spcPct val="100000"/>
              </a:lnSpc>
              <a:spcBef>
                <a:spcPts val="10"/>
              </a:spcBef>
            </a:pPr>
            <a:r>
              <a:rPr sz="148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Paired</a:t>
            </a:r>
            <a:r>
              <a:rPr sz="1485" spc="-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t-</a:t>
            </a:r>
            <a:r>
              <a:rPr sz="1485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test</a:t>
            </a:r>
            <a:endParaRPr sz="1485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0948" y="3809774"/>
            <a:ext cx="4032995" cy="16488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6670" y="3809774"/>
            <a:ext cx="4061547" cy="15418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03506" y="1625533"/>
            <a:ext cx="6074475" cy="152040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44893" y="3274427"/>
            <a:ext cx="2501597" cy="441325"/>
          </a:xfrm>
          <a:prstGeom prst="rect">
            <a:avLst/>
          </a:prstGeom>
        </p:spPr>
        <p:txBody>
          <a:bodyPr vert="horz" wrap="square" lIns="0" tIns="21391" rIns="0" bIns="0" rtlCol="0">
            <a:spAutoFit/>
          </a:bodyPr>
          <a:lstStyle/>
          <a:p>
            <a:pPr marL="12700" marR="5080" indent="172720">
              <a:lnSpc>
                <a:spcPct val="106000"/>
              </a:lnSpc>
              <a:spcBef>
                <a:spcPts val="85"/>
              </a:spcBef>
            </a:pPr>
            <a:r>
              <a:rPr sz="1290" b="1" dirty="0">
                <a:latin typeface="Times New Roman" panose="02020603050405020304"/>
                <a:cs typeface="Times New Roman" panose="02020603050405020304"/>
              </a:rPr>
              <a:t>Model</a:t>
            </a:r>
            <a:r>
              <a:rPr sz="1290" b="1" spc="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90" b="1" dirty="0">
                <a:latin typeface="Times New Roman" panose="02020603050405020304"/>
                <a:cs typeface="Times New Roman" panose="02020603050405020304"/>
              </a:rPr>
              <a:t>metrics</a:t>
            </a:r>
            <a:r>
              <a:rPr sz="1290" b="1" spc="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90" b="1" dirty="0">
                <a:latin typeface="Times New Roman" panose="02020603050405020304"/>
                <a:cs typeface="Times New Roman" panose="02020603050405020304"/>
              </a:rPr>
              <a:t>output</a:t>
            </a:r>
            <a:r>
              <a:rPr sz="1290" b="1" spc="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90" b="1" spc="-25" dirty="0"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1290" b="1" spc="5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90" b="1" dirty="0">
                <a:latin typeface="Times New Roman" panose="02020603050405020304"/>
                <a:cs typeface="Times New Roman" panose="02020603050405020304"/>
              </a:rPr>
              <a:t>Stratified-5-fold</a:t>
            </a:r>
            <a:r>
              <a:rPr sz="1290" b="1" spc="2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90" b="1" dirty="0">
                <a:latin typeface="Times New Roman" panose="02020603050405020304"/>
                <a:cs typeface="Times New Roman" panose="02020603050405020304"/>
              </a:rPr>
              <a:t>Cross-</a:t>
            </a:r>
            <a:r>
              <a:rPr sz="1290" b="1" spc="-10" dirty="0">
                <a:latin typeface="Times New Roman" panose="02020603050405020304"/>
                <a:cs typeface="Times New Roman" panose="02020603050405020304"/>
              </a:rPr>
              <a:t>Validation</a:t>
            </a:r>
            <a:endParaRPr sz="129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73963" y="3274427"/>
            <a:ext cx="1976866" cy="434340"/>
          </a:xfrm>
          <a:prstGeom prst="rect">
            <a:avLst/>
          </a:prstGeom>
        </p:spPr>
        <p:txBody>
          <a:bodyPr vert="horz" wrap="square" lIns="0" tIns="3271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90" b="1" dirty="0">
                <a:latin typeface="Times New Roman" panose="02020603050405020304"/>
                <a:cs typeface="Times New Roman" panose="02020603050405020304"/>
              </a:rPr>
              <a:t>Model</a:t>
            </a:r>
            <a:r>
              <a:rPr sz="1290" b="1" spc="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90" b="1" dirty="0">
                <a:latin typeface="Times New Roman" panose="02020603050405020304"/>
                <a:cs typeface="Times New Roman" panose="02020603050405020304"/>
              </a:rPr>
              <a:t>output</a:t>
            </a:r>
            <a:r>
              <a:rPr sz="1290" b="1" spc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90" b="1" dirty="0">
                <a:latin typeface="Times New Roman" panose="02020603050405020304"/>
                <a:cs typeface="Times New Roman" panose="02020603050405020304"/>
              </a:rPr>
              <a:t>t-values</a:t>
            </a:r>
            <a:r>
              <a:rPr sz="1290" b="1" spc="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90" b="1" spc="-25" dirty="0">
                <a:latin typeface="Times New Roman" panose="02020603050405020304"/>
                <a:cs typeface="Times New Roman" panose="02020603050405020304"/>
              </a:rPr>
              <a:t>and</a:t>
            </a:r>
            <a:endParaRPr sz="1290">
              <a:latin typeface="Times New Roman" panose="02020603050405020304"/>
              <a:cs typeface="Times New Roman" panose="02020603050405020304"/>
            </a:endParaRPr>
          </a:p>
          <a:p>
            <a:pPr marL="63500">
              <a:lnSpc>
                <a:spcPct val="100000"/>
              </a:lnSpc>
              <a:spcBef>
                <a:spcPts val="45"/>
              </a:spcBef>
            </a:pPr>
            <a:r>
              <a:rPr sz="1290" b="1" dirty="0">
                <a:latin typeface="Times New Roman" panose="02020603050405020304"/>
                <a:cs typeface="Times New Roman" panose="02020603050405020304"/>
              </a:rPr>
              <a:t>p-values</a:t>
            </a:r>
            <a:r>
              <a:rPr sz="1290" b="1" spc="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90" b="1" dirty="0"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1290" b="1" spc="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90" b="1" dirty="0">
                <a:latin typeface="Times New Roman" panose="02020603050405020304"/>
                <a:cs typeface="Times New Roman" panose="02020603050405020304"/>
              </a:rPr>
              <a:t>paired</a:t>
            </a:r>
            <a:r>
              <a:rPr sz="1290" b="1" spc="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90" b="1" dirty="0">
                <a:latin typeface="Times New Roman" panose="02020603050405020304"/>
                <a:cs typeface="Times New Roman" panose="02020603050405020304"/>
              </a:rPr>
              <a:t>t-</a:t>
            </a:r>
            <a:r>
              <a:rPr sz="1290" b="1" spc="-20" dirty="0">
                <a:latin typeface="Times New Roman" panose="02020603050405020304"/>
                <a:cs typeface="Times New Roman" panose="02020603050405020304"/>
              </a:rPr>
              <a:t>test</a:t>
            </a:r>
            <a:endParaRPr sz="129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51279" y="6730754"/>
            <a:ext cx="85568" cy="60401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5"/>
          </a:p>
        </p:txBody>
      </p:sp>
      <p:sp>
        <p:nvSpPr>
          <p:cNvPr id="9" name="object 9"/>
          <p:cNvSpPr/>
          <p:nvPr/>
        </p:nvSpPr>
        <p:spPr>
          <a:xfrm>
            <a:off x="7193506" y="6722903"/>
            <a:ext cx="50334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 sz="3565"/>
          </a:p>
        </p:txBody>
      </p:sp>
      <p:sp>
        <p:nvSpPr>
          <p:cNvPr id="10" name="object 10"/>
          <p:cNvSpPr/>
          <p:nvPr/>
        </p:nvSpPr>
        <p:spPr>
          <a:xfrm>
            <a:off x="7545847" y="6722903"/>
            <a:ext cx="50334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 sz="3565"/>
          </a:p>
        </p:txBody>
      </p:sp>
      <p:grpSp>
        <p:nvGrpSpPr>
          <p:cNvPr id="11" name="object 11"/>
          <p:cNvGrpSpPr/>
          <p:nvPr/>
        </p:nvGrpSpPr>
        <p:grpSpPr>
          <a:xfrm>
            <a:off x="7786466" y="6705304"/>
            <a:ext cx="402672" cy="110735"/>
            <a:chOff x="3158109" y="3383695"/>
            <a:chExt cx="203200" cy="55880"/>
          </a:xfrm>
        </p:grpSpPr>
        <p:sp>
          <p:nvSpPr>
            <p:cNvPr id="12" name="object 12"/>
            <p:cNvSpPr/>
            <p:nvPr/>
          </p:nvSpPr>
          <p:spPr>
            <a:xfrm>
              <a:off x="3221277" y="3386225"/>
              <a:ext cx="64135" cy="50800"/>
            </a:xfrm>
            <a:custGeom>
              <a:avLst/>
              <a:gdLst/>
              <a:ahLst/>
              <a:cxnLst/>
              <a:rect l="l" t="t" r="r" b="b"/>
              <a:pathLst>
                <a:path w="64135" h="50800">
                  <a:moveTo>
                    <a:pt x="0" y="50800"/>
                  </a:moveTo>
                  <a:lnTo>
                    <a:pt x="43019" y="50800"/>
                  </a:lnTo>
                  <a:lnTo>
                    <a:pt x="43019" y="20434"/>
                  </a:lnTo>
                  <a:lnTo>
                    <a:pt x="0" y="20434"/>
                  </a:lnTo>
                  <a:lnTo>
                    <a:pt x="0" y="50800"/>
                  </a:lnTo>
                  <a:close/>
                </a:path>
                <a:path w="64135" h="50800">
                  <a:moveTo>
                    <a:pt x="10491" y="20320"/>
                  </a:moveTo>
                  <a:lnTo>
                    <a:pt x="10491" y="10160"/>
                  </a:lnTo>
                  <a:lnTo>
                    <a:pt x="53672" y="10160"/>
                  </a:lnTo>
                  <a:lnTo>
                    <a:pt x="53672" y="40640"/>
                  </a:lnTo>
                  <a:lnTo>
                    <a:pt x="43512" y="40640"/>
                  </a:lnTo>
                </a:path>
                <a:path w="64135" h="50800">
                  <a:moveTo>
                    <a:pt x="20652" y="10160"/>
                  </a:moveTo>
                  <a:lnTo>
                    <a:pt x="20652" y="0"/>
                  </a:lnTo>
                  <a:lnTo>
                    <a:pt x="63832" y="0"/>
                  </a:lnTo>
                  <a:lnTo>
                    <a:pt x="63832" y="30480"/>
                  </a:lnTo>
                  <a:lnTo>
                    <a:pt x="53672" y="304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 sz="3565"/>
            </a:p>
          </p:txBody>
        </p:sp>
        <p:sp>
          <p:nvSpPr>
            <p:cNvPr id="13" name="object 13"/>
            <p:cNvSpPr/>
            <p:nvPr/>
          </p:nvSpPr>
          <p:spPr>
            <a:xfrm>
              <a:off x="3158109" y="339257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 sz="3565"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379449" y="6702795"/>
            <a:ext cx="402672" cy="115766"/>
            <a:chOff x="3457346" y="3382429"/>
            <a:chExt cx="203200" cy="58419"/>
          </a:xfrm>
        </p:grpSpPr>
        <p:sp>
          <p:nvSpPr>
            <p:cNvPr id="15" name="object 15"/>
            <p:cNvSpPr/>
            <p:nvPr/>
          </p:nvSpPr>
          <p:spPr>
            <a:xfrm>
              <a:off x="3546247" y="339892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 sz="3565"/>
            </a:p>
          </p:txBody>
        </p:sp>
        <p:sp>
          <p:nvSpPr>
            <p:cNvPr id="16" name="object 16"/>
            <p:cNvSpPr/>
            <p:nvPr/>
          </p:nvSpPr>
          <p:spPr>
            <a:xfrm>
              <a:off x="3457346" y="339257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 sz="3565"/>
            </a:p>
          </p:txBody>
        </p:sp>
        <p:sp>
          <p:nvSpPr>
            <p:cNvPr id="17" name="object 17"/>
            <p:cNvSpPr/>
            <p:nvPr/>
          </p:nvSpPr>
          <p:spPr>
            <a:xfrm>
              <a:off x="3533547" y="338622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38100" y="0"/>
                  </a:lnTo>
                </a:path>
                <a:path w="50800" h="50800">
                  <a:moveTo>
                    <a:pt x="12700" y="25400"/>
                  </a:moveTo>
                  <a:lnTo>
                    <a:pt x="50800" y="25400"/>
                  </a:lnTo>
                </a:path>
                <a:path w="50800" h="50800">
                  <a:moveTo>
                    <a:pt x="0" y="38100"/>
                  </a:moveTo>
                  <a:lnTo>
                    <a:pt x="38100" y="38100"/>
                  </a:lnTo>
                </a:path>
                <a:path w="50800" h="50800">
                  <a:moveTo>
                    <a:pt x="12700" y="50800"/>
                  </a:moveTo>
                  <a:lnTo>
                    <a:pt x="50800" y="508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 sz="3565"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8972432" y="6702795"/>
            <a:ext cx="402672" cy="115766"/>
            <a:chOff x="3756583" y="3382429"/>
            <a:chExt cx="203200" cy="58419"/>
          </a:xfrm>
        </p:grpSpPr>
        <p:sp>
          <p:nvSpPr>
            <p:cNvPr id="19" name="object 19"/>
            <p:cNvSpPr/>
            <p:nvPr/>
          </p:nvSpPr>
          <p:spPr>
            <a:xfrm>
              <a:off x="3832784" y="3386225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700" y="12700"/>
                  </a:moveTo>
                  <a:lnTo>
                    <a:pt x="50800" y="12700"/>
                  </a:lnTo>
                </a:path>
                <a:path w="50800" h="25400">
                  <a:moveTo>
                    <a:pt x="12700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 sz="3565"/>
            </a:p>
          </p:txBody>
        </p:sp>
        <p:sp>
          <p:nvSpPr>
            <p:cNvPr id="20" name="object 20"/>
            <p:cNvSpPr/>
            <p:nvPr/>
          </p:nvSpPr>
          <p:spPr>
            <a:xfrm>
              <a:off x="3756583" y="339257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 sz="3565"/>
            </a:p>
          </p:txBody>
        </p:sp>
        <p:sp>
          <p:nvSpPr>
            <p:cNvPr id="21" name="object 21"/>
            <p:cNvSpPr/>
            <p:nvPr/>
          </p:nvSpPr>
          <p:spPr>
            <a:xfrm>
              <a:off x="3832784" y="3424326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38100" y="0"/>
                  </a:lnTo>
                </a:path>
                <a:path w="50800" h="12700">
                  <a:moveTo>
                    <a:pt x="12700" y="12700"/>
                  </a:moveTo>
                  <a:lnTo>
                    <a:pt x="50800" y="127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 sz="3565"/>
            </a:p>
          </p:txBody>
        </p:sp>
      </p:grpSp>
      <p:sp>
        <p:nvSpPr>
          <p:cNvPr id="22" name="object 22"/>
          <p:cNvSpPr/>
          <p:nvPr/>
        </p:nvSpPr>
        <p:spPr>
          <a:xfrm>
            <a:off x="9716396" y="6710317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5"/>
          </a:p>
        </p:txBody>
      </p:sp>
      <p:grpSp>
        <p:nvGrpSpPr>
          <p:cNvPr id="23" name="object 23"/>
          <p:cNvGrpSpPr/>
          <p:nvPr/>
        </p:nvGrpSpPr>
        <p:grpSpPr>
          <a:xfrm>
            <a:off x="10123161" y="6705304"/>
            <a:ext cx="473139" cy="113251"/>
            <a:chOff x="4337275" y="3383695"/>
            <a:chExt cx="238760" cy="57150"/>
          </a:xfrm>
        </p:grpSpPr>
        <p:sp>
          <p:nvSpPr>
            <p:cNvPr id="24" name="object 24"/>
            <p:cNvSpPr/>
            <p:nvPr/>
          </p:nvSpPr>
          <p:spPr>
            <a:xfrm>
              <a:off x="4461727" y="341670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0" y="2032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 sz="3565"/>
            </a:p>
          </p:txBody>
        </p:sp>
        <p:sp>
          <p:nvSpPr>
            <p:cNvPr id="25" name="object 25"/>
            <p:cNvSpPr/>
            <p:nvPr/>
          </p:nvSpPr>
          <p:spPr>
            <a:xfrm>
              <a:off x="4434663" y="3390211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6" y="15183"/>
                  </a:moveTo>
                  <a:lnTo>
                    <a:pt x="30366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6" y="23568"/>
                  </a:lnTo>
                  <a:lnTo>
                    <a:pt x="30366" y="15183"/>
                  </a:lnTo>
                  <a:close/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 sz="3565"/>
            </a:p>
          </p:txBody>
        </p:sp>
        <p:sp>
          <p:nvSpPr>
            <p:cNvPr id="26" name="object 26"/>
            <p:cNvSpPr/>
            <p:nvPr/>
          </p:nvSpPr>
          <p:spPr>
            <a:xfrm>
              <a:off x="4339806" y="3386225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79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79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 sz="3565"/>
            </a:p>
          </p:txBody>
        </p:sp>
      </p:grpSp>
      <p:sp>
        <p:nvSpPr>
          <p:cNvPr id="27" name="object 2" descr="$PPTXTitle"/>
          <p:cNvSpPr txBox="1"/>
          <p:nvPr/>
        </p:nvSpPr>
        <p:spPr>
          <a:xfrm>
            <a:off x="1717046" y="54678"/>
            <a:ext cx="1864871" cy="549275"/>
          </a:xfrm>
          <a:prstGeom prst="rect">
            <a:avLst/>
          </a:prstGeom>
        </p:spPr>
        <p:txBody>
          <a:bodyPr vert="horz" wrap="square" lIns="0" tIns="122057" rIns="0" bIns="0" rtlCol="0">
            <a:spAutoFit/>
          </a:bodyPr>
          <a:lstStyle>
            <a:lvl1pPr>
              <a:defRPr sz="1400" b="0" i="0">
                <a:solidFill>
                  <a:srgbClr val="3333B2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spcBef>
                <a:spcPts val="485"/>
              </a:spcBef>
            </a:pPr>
            <a:r>
              <a:rPr lang="en-US" sz="2775" spc="-10" dirty="0"/>
              <a:t>Appendix</a:t>
            </a:r>
            <a:endParaRPr lang="en-US" sz="1785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358590" y="1050302"/>
            <a:ext cx="5375665" cy="300990"/>
          </a:xfrm>
          <a:prstGeom prst="rect">
            <a:avLst/>
          </a:prstGeom>
        </p:spPr>
        <p:txBody>
          <a:bodyPr vert="horz" wrap="square" lIns="0" tIns="26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85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Statistical</a:t>
            </a:r>
            <a:r>
              <a:rPr sz="1785" b="1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85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Significance</a:t>
            </a:r>
            <a:r>
              <a:rPr sz="1785" b="1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85" b="1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Testing</a:t>
            </a:r>
            <a:r>
              <a:rPr sz="1785" b="1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85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for</a:t>
            </a:r>
            <a:r>
              <a:rPr sz="1785" b="1" spc="-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85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Model</a:t>
            </a:r>
            <a:r>
              <a:rPr sz="1785" b="1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85" b="1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Comparisons</a:t>
            </a:r>
            <a:endParaRPr sz="1785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7182" y="1309372"/>
            <a:ext cx="967670" cy="257175"/>
          </a:xfrm>
          <a:prstGeom prst="rect">
            <a:avLst/>
          </a:prstGeom>
        </p:spPr>
        <p:txBody>
          <a:bodyPr vert="horz" wrap="square" lIns="0" tIns="28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485" dirty="0">
                <a:latin typeface="Times New Roman" panose="02020603050405020304"/>
                <a:cs typeface="Times New Roman" panose="02020603050405020304"/>
              </a:rPr>
              <a:t>Paired</a:t>
            </a:r>
            <a:r>
              <a:rPr sz="1485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spc="-10" dirty="0">
                <a:latin typeface="Times New Roman" panose="02020603050405020304"/>
                <a:cs typeface="Times New Roman" panose="02020603050405020304"/>
              </a:rPr>
              <a:t>t-</a:t>
            </a:r>
            <a:r>
              <a:rPr sz="1485" spc="-20" dirty="0">
                <a:latin typeface="Times New Roman" panose="02020603050405020304"/>
                <a:cs typeface="Times New Roman" panose="02020603050405020304"/>
              </a:rPr>
              <a:t>test</a:t>
            </a:r>
            <a:endParaRPr sz="1485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5223" y="4052469"/>
            <a:ext cx="4025858" cy="15917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5222" y="4052469"/>
            <a:ext cx="4090099" cy="10207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75223" y="2225129"/>
            <a:ext cx="4011580" cy="168457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00946" y="2225129"/>
            <a:ext cx="4061547" cy="144902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723344" y="1626777"/>
            <a:ext cx="2500339" cy="441325"/>
          </a:xfrm>
          <a:prstGeom prst="rect">
            <a:avLst/>
          </a:prstGeom>
        </p:spPr>
        <p:txBody>
          <a:bodyPr vert="horz" wrap="square" lIns="0" tIns="21391" rIns="0" bIns="0" rtlCol="0">
            <a:spAutoFit/>
          </a:bodyPr>
          <a:lstStyle/>
          <a:p>
            <a:pPr marL="12700" marR="5080" indent="172720">
              <a:lnSpc>
                <a:spcPct val="106000"/>
              </a:lnSpc>
              <a:spcBef>
                <a:spcPts val="85"/>
              </a:spcBef>
            </a:pPr>
            <a:r>
              <a:rPr sz="1290" b="1" dirty="0">
                <a:latin typeface="Times New Roman" panose="02020603050405020304"/>
                <a:cs typeface="Times New Roman" panose="02020603050405020304"/>
              </a:rPr>
              <a:t>Model</a:t>
            </a:r>
            <a:r>
              <a:rPr sz="1290" b="1" spc="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90" b="1" dirty="0">
                <a:latin typeface="Times New Roman" panose="02020603050405020304"/>
                <a:cs typeface="Times New Roman" panose="02020603050405020304"/>
              </a:rPr>
              <a:t>metrics</a:t>
            </a:r>
            <a:r>
              <a:rPr sz="1290" b="1" spc="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90" b="1" dirty="0">
                <a:latin typeface="Times New Roman" panose="02020603050405020304"/>
                <a:cs typeface="Times New Roman" panose="02020603050405020304"/>
              </a:rPr>
              <a:t>output</a:t>
            </a:r>
            <a:r>
              <a:rPr sz="1290" b="1" spc="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90" b="1" spc="-25" dirty="0"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1290" b="1" spc="5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90" b="1" dirty="0">
                <a:latin typeface="Times New Roman" panose="02020603050405020304"/>
                <a:cs typeface="Times New Roman" panose="02020603050405020304"/>
              </a:rPr>
              <a:t>Stratified-5-fold</a:t>
            </a:r>
            <a:r>
              <a:rPr sz="1290" b="1" spc="2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90" b="1" dirty="0">
                <a:latin typeface="Times New Roman" panose="02020603050405020304"/>
                <a:cs typeface="Times New Roman" panose="02020603050405020304"/>
              </a:rPr>
              <a:t>Cross-</a:t>
            </a:r>
            <a:r>
              <a:rPr sz="1290" b="1" spc="-10" dirty="0">
                <a:latin typeface="Times New Roman" panose="02020603050405020304"/>
                <a:cs typeface="Times New Roman" panose="02020603050405020304"/>
              </a:rPr>
              <a:t>Validation</a:t>
            </a:r>
            <a:endParaRPr sz="129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52605" y="1626777"/>
            <a:ext cx="1976866" cy="434340"/>
          </a:xfrm>
          <a:prstGeom prst="rect">
            <a:avLst/>
          </a:prstGeom>
        </p:spPr>
        <p:txBody>
          <a:bodyPr vert="horz" wrap="square" lIns="0" tIns="3271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90" b="1" dirty="0">
                <a:latin typeface="Times New Roman" panose="02020603050405020304"/>
                <a:cs typeface="Times New Roman" panose="02020603050405020304"/>
              </a:rPr>
              <a:t>Model</a:t>
            </a:r>
            <a:r>
              <a:rPr sz="1290" b="1" spc="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90" b="1" dirty="0">
                <a:latin typeface="Times New Roman" panose="02020603050405020304"/>
                <a:cs typeface="Times New Roman" panose="02020603050405020304"/>
              </a:rPr>
              <a:t>output</a:t>
            </a:r>
            <a:r>
              <a:rPr sz="1290" b="1" spc="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90" b="1" dirty="0">
                <a:latin typeface="Times New Roman" panose="02020603050405020304"/>
                <a:cs typeface="Times New Roman" panose="02020603050405020304"/>
              </a:rPr>
              <a:t>t-values</a:t>
            </a:r>
            <a:r>
              <a:rPr sz="1290" b="1" spc="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90" b="1" spc="-25" dirty="0">
                <a:latin typeface="Times New Roman" panose="02020603050405020304"/>
                <a:cs typeface="Times New Roman" panose="02020603050405020304"/>
              </a:rPr>
              <a:t>and</a:t>
            </a:r>
            <a:endParaRPr sz="1290">
              <a:latin typeface="Times New Roman" panose="02020603050405020304"/>
              <a:cs typeface="Times New Roman" panose="02020603050405020304"/>
            </a:endParaRPr>
          </a:p>
          <a:p>
            <a:pPr marL="63500">
              <a:lnSpc>
                <a:spcPct val="100000"/>
              </a:lnSpc>
              <a:spcBef>
                <a:spcPts val="45"/>
              </a:spcBef>
            </a:pPr>
            <a:r>
              <a:rPr sz="1290" b="1" dirty="0">
                <a:latin typeface="Times New Roman" panose="02020603050405020304"/>
                <a:cs typeface="Times New Roman" panose="02020603050405020304"/>
              </a:rPr>
              <a:t>p-values</a:t>
            </a:r>
            <a:r>
              <a:rPr sz="1290" b="1" spc="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90" b="1" dirty="0"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1290" b="1" spc="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90" b="1" dirty="0">
                <a:latin typeface="Times New Roman" panose="02020603050405020304"/>
                <a:cs typeface="Times New Roman" panose="02020603050405020304"/>
              </a:rPr>
              <a:t>paired</a:t>
            </a:r>
            <a:r>
              <a:rPr sz="1290" b="1" spc="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90" b="1" dirty="0">
                <a:latin typeface="Times New Roman" panose="02020603050405020304"/>
                <a:cs typeface="Times New Roman" panose="02020603050405020304"/>
              </a:rPr>
              <a:t>t-</a:t>
            </a:r>
            <a:r>
              <a:rPr sz="1290" b="1" spc="-20" dirty="0">
                <a:latin typeface="Times New Roman" panose="02020603050405020304"/>
                <a:cs typeface="Times New Roman" panose="02020603050405020304"/>
              </a:rPr>
              <a:t>test</a:t>
            </a:r>
            <a:endParaRPr sz="129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51279" y="6730754"/>
            <a:ext cx="85568" cy="60401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5"/>
          </a:p>
        </p:txBody>
      </p:sp>
      <p:sp>
        <p:nvSpPr>
          <p:cNvPr id="11" name="object 11"/>
          <p:cNvSpPr/>
          <p:nvPr/>
        </p:nvSpPr>
        <p:spPr>
          <a:xfrm>
            <a:off x="7193506" y="6722903"/>
            <a:ext cx="50334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 sz="3565"/>
          </a:p>
        </p:txBody>
      </p:sp>
      <p:sp>
        <p:nvSpPr>
          <p:cNvPr id="12" name="object 12"/>
          <p:cNvSpPr/>
          <p:nvPr/>
        </p:nvSpPr>
        <p:spPr>
          <a:xfrm>
            <a:off x="7545847" y="6722903"/>
            <a:ext cx="50334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 sz="3565"/>
          </a:p>
        </p:txBody>
      </p:sp>
      <p:grpSp>
        <p:nvGrpSpPr>
          <p:cNvPr id="13" name="object 13"/>
          <p:cNvGrpSpPr/>
          <p:nvPr/>
        </p:nvGrpSpPr>
        <p:grpSpPr>
          <a:xfrm>
            <a:off x="7786466" y="6705304"/>
            <a:ext cx="402672" cy="110735"/>
            <a:chOff x="3158109" y="3383695"/>
            <a:chExt cx="203200" cy="55880"/>
          </a:xfrm>
        </p:grpSpPr>
        <p:sp>
          <p:nvSpPr>
            <p:cNvPr id="14" name="object 14"/>
            <p:cNvSpPr/>
            <p:nvPr/>
          </p:nvSpPr>
          <p:spPr>
            <a:xfrm>
              <a:off x="3221277" y="3386225"/>
              <a:ext cx="64135" cy="50800"/>
            </a:xfrm>
            <a:custGeom>
              <a:avLst/>
              <a:gdLst/>
              <a:ahLst/>
              <a:cxnLst/>
              <a:rect l="l" t="t" r="r" b="b"/>
              <a:pathLst>
                <a:path w="64135" h="50800">
                  <a:moveTo>
                    <a:pt x="0" y="50800"/>
                  </a:moveTo>
                  <a:lnTo>
                    <a:pt x="43019" y="50800"/>
                  </a:lnTo>
                  <a:lnTo>
                    <a:pt x="43019" y="20434"/>
                  </a:lnTo>
                  <a:lnTo>
                    <a:pt x="0" y="20434"/>
                  </a:lnTo>
                  <a:lnTo>
                    <a:pt x="0" y="50800"/>
                  </a:lnTo>
                  <a:close/>
                </a:path>
                <a:path w="64135" h="50800">
                  <a:moveTo>
                    <a:pt x="10491" y="20320"/>
                  </a:moveTo>
                  <a:lnTo>
                    <a:pt x="10491" y="10160"/>
                  </a:lnTo>
                  <a:lnTo>
                    <a:pt x="53672" y="10160"/>
                  </a:lnTo>
                  <a:lnTo>
                    <a:pt x="53672" y="40640"/>
                  </a:lnTo>
                  <a:lnTo>
                    <a:pt x="43512" y="40640"/>
                  </a:lnTo>
                </a:path>
                <a:path w="64135" h="50800">
                  <a:moveTo>
                    <a:pt x="20652" y="10160"/>
                  </a:moveTo>
                  <a:lnTo>
                    <a:pt x="20652" y="0"/>
                  </a:lnTo>
                  <a:lnTo>
                    <a:pt x="63832" y="0"/>
                  </a:lnTo>
                  <a:lnTo>
                    <a:pt x="63832" y="30480"/>
                  </a:lnTo>
                  <a:lnTo>
                    <a:pt x="53672" y="304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 sz="3565"/>
            </a:p>
          </p:txBody>
        </p:sp>
        <p:sp>
          <p:nvSpPr>
            <p:cNvPr id="15" name="object 15"/>
            <p:cNvSpPr/>
            <p:nvPr/>
          </p:nvSpPr>
          <p:spPr>
            <a:xfrm>
              <a:off x="3158109" y="339257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 sz="3565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8379449" y="6702795"/>
            <a:ext cx="402672" cy="115766"/>
            <a:chOff x="3457346" y="3382429"/>
            <a:chExt cx="203200" cy="58419"/>
          </a:xfrm>
        </p:grpSpPr>
        <p:sp>
          <p:nvSpPr>
            <p:cNvPr id="17" name="object 17"/>
            <p:cNvSpPr/>
            <p:nvPr/>
          </p:nvSpPr>
          <p:spPr>
            <a:xfrm>
              <a:off x="3546247" y="339892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 sz="3565"/>
            </a:p>
          </p:txBody>
        </p:sp>
        <p:sp>
          <p:nvSpPr>
            <p:cNvPr id="18" name="object 18"/>
            <p:cNvSpPr/>
            <p:nvPr/>
          </p:nvSpPr>
          <p:spPr>
            <a:xfrm>
              <a:off x="3457346" y="339257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 sz="3565"/>
            </a:p>
          </p:txBody>
        </p:sp>
        <p:sp>
          <p:nvSpPr>
            <p:cNvPr id="19" name="object 19"/>
            <p:cNvSpPr/>
            <p:nvPr/>
          </p:nvSpPr>
          <p:spPr>
            <a:xfrm>
              <a:off x="3533547" y="338622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38100" y="0"/>
                  </a:lnTo>
                </a:path>
                <a:path w="50800" h="50800">
                  <a:moveTo>
                    <a:pt x="12700" y="25400"/>
                  </a:moveTo>
                  <a:lnTo>
                    <a:pt x="50800" y="25400"/>
                  </a:lnTo>
                </a:path>
                <a:path w="50800" h="50800">
                  <a:moveTo>
                    <a:pt x="0" y="38100"/>
                  </a:moveTo>
                  <a:lnTo>
                    <a:pt x="38100" y="38100"/>
                  </a:lnTo>
                </a:path>
                <a:path w="50800" h="50800">
                  <a:moveTo>
                    <a:pt x="12700" y="50800"/>
                  </a:moveTo>
                  <a:lnTo>
                    <a:pt x="50800" y="508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 sz="3565"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8972432" y="6702795"/>
            <a:ext cx="402672" cy="115766"/>
            <a:chOff x="3756583" y="3382429"/>
            <a:chExt cx="203200" cy="58419"/>
          </a:xfrm>
        </p:grpSpPr>
        <p:sp>
          <p:nvSpPr>
            <p:cNvPr id="21" name="object 21"/>
            <p:cNvSpPr/>
            <p:nvPr/>
          </p:nvSpPr>
          <p:spPr>
            <a:xfrm>
              <a:off x="3832784" y="3386225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700" y="12700"/>
                  </a:moveTo>
                  <a:lnTo>
                    <a:pt x="50800" y="12700"/>
                  </a:lnTo>
                </a:path>
                <a:path w="50800" h="25400">
                  <a:moveTo>
                    <a:pt x="12700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 sz="3565"/>
            </a:p>
          </p:txBody>
        </p:sp>
        <p:sp>
          <p:nvSpPr>
            <p:cNvPr id="22" name="object 22"/>
            <p:cNvSpPr/>
            <p:nvPr/>
          </p:nvSpPr>
          <p:spPr>
            <a:xfrm>
              <a:off x="3756583" y="339257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 sz="3565"/>
            </a:p>
          </p:txBody>
        </p:sp>
        <p:sp>
          <p:nvSpPr>
            <p:cNvPr id="23" name="object 23"/>
            <p:cNvSpPr/>
            <p:nvPr/>
          </p:nvSpPr>
          <p:spPr>
            <a:xfrm>
              <a:off x="3832784" y="3424326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38100" y="0"/>
                  </a:lnTo>
                </a:path>
                <a:path w="50800" h="12700">
                  <a:moveTo>
                    <a:pt x="12700" y="12700"/>
                  </a:moveTo>
                  <a:lnTo>
                    <a:pt x="50800" y="127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 sz="3565"/>
            </a:p>
          </p:txBody>
        </p:sp>
      </p:grpSp>
      <p:sp>
        <p:nvSpPr>
          <p:cNvPr id="24" name="object 24"/>
          <p:cNvSpPr/>
          <p:nvPr/>
        </p:nvSpPr>
        <p:spPr>
          <a:xfrm>
            <a:off x="9716396" y="6710317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5"/>
          </a:p>
        </p:txBody>
      </p:sp>
      <p:grpSp>
        <p:nvGrpSpPr>
          <p:cNvPr id="25" name="object 25"/>
          <p:cNvGrpSpPr/>
          <p:nvPr/>
        </p:nvGrpSpPr>
        <p:grpSpPr>
          <a:xfrm>
            <a:off x="10123161" y="6705304"/>
            <a:ext cx="473139" cy="113251"/>
            <a:chOff x="4337275" y="3383695"/>
            <a:chExt cx="238760" cy="57150"/>
          </a:xfrm>
        </p:grpSpPr>
        <p:sp>
          <p:nvSpPr>
            <p:cNvPr id="26" name="object 26"/>
            <p:cNvSpPr/>
            <p:nvPr/>
          </p:nvSpPr>
          <p:spPr>
            <a:xfrm>
              <a:off x="4461727" y="341670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0" y="2032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 sz="3565"/>
            </a:p>
          </p:txBody>
        </p:sp>
        <p:sp>
          <p:nvSpPr>
            <p:cNvPr id="27" name="object 27"/>
            <p:cNvSpPr/>
            <p:nvPr/>
          </p:nvSpPr>
          <p:spPr>
            <a:xfrm>
              <a:off x="4434663" y="3390211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6" y="15183"/>
                  </a:moveTo>
                  <a:lnTo>
                    <a:pt x="30366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6" y="23568"/>
                  </a:lnTo>
                  <a:lnTo>
                    <a:pt x="30366" y="15183"/>
                  </a:lnTo>
                  <a:close/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 sz="3565"/>
            </a:p>
          </p:txBody>
        </p:sp>
        <p:sp>
          <p:nvSpPr>
            <p:cNvPr id="28" name="object 28"/>
            <p:cNvSpPr/>
            <p:nvPr/>
          </p:nvSpPr>
          <p:spPr>
            <a:xfrm>
              <a:off x="4339806" y="3386225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79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79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 sz="3565"/>
            </a:p>
          </p:txBody>
        </p:sp>
      </p:grpSp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8590" y="1037840"/>
            <a:ext cx="6868065" cy="2092325"/>
          </a:xfrm>
          <a:prstGeom prst="rect">
            <a:avLst/>
          </a:prstGeom>
        </p:spPr>
        <p:txBody>
          <a:bodyPr vert="horz" wrap="square" lIns="0" tIns="26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85" b="1" dirty="0">
                <a:latin typeface="Times New Roman" panose="02020603050405020304"/>
                <a:cs typeface="Times New Roman" panose="02020603050405020304"/>
              </a:rPr>
              <a:t>Statistical</a:t>
            </a:r>
            <a:r>
              <a:rPr sz="1785" b="1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85" b="1" dirty="0">
                <a:latin typeface="Times New Roman" panose="02020603050405020304"/>
                <a:cs typeface="Times New Roman" panose="02020603050405020304"/>
              </a:rPr>
              <a:t>Significance</a:t>
            </a:r>
            <a:r>
              <a:rPr sz="1785" b="1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85" b="1" spc="-10" dirty="0">
                <a:latin typeface="Times New Roman" panose="02020603050405020304"/>
                <a:cs typeface="Times New Roman" panose="02020603050405020304"/>
              </a:rPr>
              <a:t>Testing</a:t>
            </a:r>
            <a:r>
              <a:rPr sz="1785" b="1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85" b="1" dirty="0">
                <a:latin typeface="Times New Roman" panose="02020603050405020304"/>
                <a:cs typeface="Times New Roman" panose="02020603050405020304"/>
              </a:rPr>
              <a:t>for</a:t>
            </a:r>
            <a:r>
              <a:rPr sz="1785" b="1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85" b="1" dirty="0">
                <a:latin typeface="Times New Roman" panose="02020603050405020304"/>
                <a:cs typeface="Times New Roman" panose="02020603050405020304"/>
              </a:rPr>
              <a:t>Model</a:t>
            </a:r>
            <a:r>
              <a:rPr sz="1785" b="1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85" b="1" spc="-10" dirty="0">
                <a:latin typeface="Times New Roman" panose="02020603050405020304"/>
                <a:cs typeface="Times New Roman" panose="02020603050405020304"/>
              </a:rPr>
              <a:t>Comparisons</a:t>
            </a:r>
            <a:endParaRPr sz="1785">
              <a:latin typeface="Times New Roman" panose="02020603050405020304"/>
              <a:cs typeface="Times New Roman" panose="02020603050405020304"/>
            </a:endParaRPr>
          </a:p>
          <a:p>
            <a:pPr marL="531495">
              <a:lnSpc>
                <a:spcPct val="100000"/>
              </a:lnSpc>
              <a:spcBef>
                <a:spcPts val="10"/>
              </a:spcBef>
            </a:pPr>
            <a:r>
              <a:rPr sz="1485" dirty="0">
                <a:latin typeface="Times New Roman" panose="02020603050405020304"/>
                <a:cs typeface="Times New Roman" panose="02020603050405020304"/>
              </a:rPr>
              <a:t>Paired</a:t>
            </a:r>
            <a:r>
              <a:rPr sz="1485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spc="-10" dirty="0">
                <a:latin typeface="Times New Roman" panose="02020603050405020304"/>
                <a:cs typeface="Times New Roman" panose="02020603050405020304"/>
              </a:rPr>
              <a:t>t-</a:t>
            </a:r>
            <a:r>
              <a:rPr sz="1485" spc="-20" dirty="0">
                <a:latin typeface="Times New Roman" panose="02020603050405020304"/>
                <a:cs typeface="Times New Roman" panose="02020603050405020304"/>
              </a:rPr>
              <a:t>test</a:t>
            </a:r>
            <a:endParaRPr sz="1485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485">
              <a:latin typeface="Times New Roman" panose="02020603050405020304"/>
              <a:cs typeface="Times New Roman" panose="02020603050405020304"/>
            </a:endParaRPr>
          </a:p>
          <a:p>
            <a:pPr marL="82550">
              <a:lnSpc>
                <a:spcPct val="100000"/>
              </a:lnSpc>
              <a:spcBef>
                <a:spcPts val="5"/>
              </a:spcBef>
            </a:pPr>
            <a:r>
              <a:rPr sz="1785" b="1" spc="-10" dirty="0">
                <a:latin typeface="Times New Roman" panose="02020603050405020304"/>
                <a:cs typeface="Times New Roman" panose="02020603050405020304"/>
              </a:rPr>
              <a:t>Conclusion</a:t>
            </a:r>
            <a:endParaRPr sz="1785">
              <a:latin typeface="Times New Roman" panose="02020603050405020304"/>
              <a:cs typeface="Times New Roman" panose="02020603050405020304"/>
            </a:endParaRPr>
          </a:p>
          <a:p>
            <a:pPr marL="255270" marR="5080">
              <a:lnSpc>
                <a:spcPct val="100000"/>
              </a:lnSpc>
              <a:spcBef>
                <a:spcPts val="830"/>
              </a:spcBef>
            </a:pPr>
            <a:r>
              <a:rPr sz="1485" dirty="0">
                <a:latin typeface="Times New Roman" panose="02020603050405020304"/>
                <a:cs typeface="Times New Roman" panose="02020603050405020304"/>
              </a:rPr>
              <a:t>XGBoost_tuned</a:t>
            </a:r>
            <a:r>
              <a:rPr sz="1485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performs</a:t>
            </a:r>
            <a:r>
              <a:rPr sz="1485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exceptionally</a:t>
            </a:r>
            <a:r>
              <a:rPr sz="1485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well</a:t>
            </a:r>
            <a:r>
              <a:rPr sz="1485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on</a:t>
            </a:r>
            <a:r>
              <a:rPr sz="1485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all</a:t>
            </a:r>
            <a:r>
              <a:rPr sz="1485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three evaluation</a:t>
            </a:r>
            <a:r>
              <a:rPr sz="1485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metrics</a:t>
            </a:r>
            <a:r>
              <a:rPr sz="1485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spc="-20" dirty="0">
                <a:latin typeface="Times New Roman" panose="02020603050405020304"/>
                <a:cs typeface="Times New Roman" panose="02020603050405020304"/>
              </a:rPr>
              <a:t>(AUC,</a:t>
            </a:r>
            <a:r>
              <a:rPr sz="1485" spc="5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PR-AUC,</a:t>
            </a:r>
            <a:r>
              <a:rPr sz="1485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1485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Brier),</a:t>
            </a:r>
            <a:r>
              <a:rPr sz="1485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1485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its</a:t>
            </a:r>
            <a:r>
              <a:rPr sz="1485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spc="-10" dirty="0">
                <a:latin typeface="Times New Roman" panose="02020603050405020304"/>
                <a:cs typeface="Times New Roman" panose="02020603050405020304"/>
              </a:rPr>
              <a:t>differences</a:t>
            </a:r>
            <a:r>
              <a:rPr sz="1485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from</a:t>
            </a:r>
            <a:r>
              <a:rPr sz="1485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other</a:t>
            </a:r>
            <a:r>
              <a:rPr sz="1485" spc="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models</a:t>
            </a:r>
            <a:r>
              <a:rPr sz="1485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are</a:t>
            </a:r>
            <a:r>
              <a:rPr sz="1485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highly</a:t>
            </a:r>
            <a:r>
              <a:rPr sz="1485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spc="-10" dirty="0">
                <a:latin typeface="Times New Roman" panose="02020603050405020304"/>
                <a:cs typeface="Times New Roman" panose="02020603050405020304"/>
              </a:rPr>
              <a:t>significant</a:t>
            </a:r>
            <a:r>
              <a:rPr sz="1485" spc="5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(where </a:t>
            </a:r>
            <a:r>
              <a:rPr sz="1485" spc="-10" dirty="0">
                <a:latin typeface="Times New Roman" panose="02020603050405020304"/>
                <a:cs typeface="Times New Roman" panose="02020603050405020304"/>
              </a:rPr>
              <a:t>p-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values</a:t>
            </a:r>
            <a:r>
              <a:rPr sz="1485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are all</a:t>
            </a:r>
            <a:r>
              <a:rPr sz="1485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small). Based</a:t>
            </a:r>
            <a:r>
              <a:rPr sz="1485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on</a:t>
            </a:r>
            <a:r>
              <a:rPr sz="1485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1485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combined</a:t>
            </a:r>
            <a:r>
              <a:rPr sz="1485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evaluation</a:t>
            </a:r>
            <a:r>
              <a:rPr sz="1485" b="1" spc="-2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metrics</a:t>
            </a:r>
            <a:r>
              <a:rPr sz="1485" b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1485" b="1" spc="-2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p-</a:t>
            </a:r>
            <a:r>
              <a:rPr sz="1485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values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,</a:t>
            </a:r>
            <a:r>
              <a:rPr sz="1485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1485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1485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1485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most</a:t>
            </a:r>
            <a:r>
              <a:rPr sz="1485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superior</a:t>
            </a:r>
            <a:r>
              <a:rPr sz="1485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model</a:t>
            </a:r>
            <a:r>
              <a:rPr sz="1485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among</a:t>
            </a:r>
            <a:r>
              <a:rPr sz="1485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these</a:t>
            </a:r>
            <a:r>
              <a:rPr sz="1485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85" dirty="0">
                <a:latin typeface="Times New Roman" panose="02020603050405020304"/>
                <a:cs typeface="Times New Roman" panose="02020603050405020304"/>
              </a:rPr>
              <a:t>seven</a:t>
            </a:r>
            <a:r>
              <a:rPr sz="1485" spc="-10" dirty="0">
                <a:latin typeface="Times New Roman" panose="02020603050405020304"/>
                <a:cs typeface="Times New Roman" panose="02020603050405020304"/>
              </a:rPr>
              <a:t> models.</a:t>
            </a:r>
            <a:endParaRPr sz="1485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8926" y="3624187"/>
            <a:ext cx="3661816" cy="152040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51279" y="6730754"/>
            <a:ext cx="85568" cy="60401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5"/>
          </a:p>
        </p:txBody>
      </p:sp>
      <p:sp>
        <p:nvSpPr>
          <p:cNvPr id="5" name="object 5"/>
          <p:cNvSpPr/>
          <p:nvPr/>
        </p:nvSpPr>
        <p:spPr>
          <a:xfrm>
            <a:off x="7193506" y="6722903"/>
            <a:ext cx="50334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 sz="3565"/>
          </a:p>
        </p:txBody>
      </p:sp>
      <p:sp>
        <p:nvSpPr>
          <p:cNvPr id="6" name="object 6"/>
          <p:cNvSpPr/>
          <p:nvPr/>
        </p:nvSpPr>
        <p:spPr>
          <a:xfrm>
            <a:off x="7545847" y="6722903"/>
            <a:ext cx="50334" cy="75501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 sz="3565"/>
          </a:p>
        </p:txBody>
      </p:sp>
      <p:grpSp>
        <p:nvGrpSpPr>
          <p:cNvPr id="7" name="object 7"/>
          <p:cNvGrpSpPr/>
          <p:nvPr/>
        </p:nvGrpSpPr>
        <p:grpSpPr>
          <a:xfrm>
            <a:off x="7786466" y="6705304"/>
            <a:ext cx="402672" cy="110735"/>
            <a:chOff x="3158109" y="3383695"/>
            <a:chExt cx="203200" cy="55880"/>
          </a:xfrm>
        </p:grpSpPr>
        <p:sp>
          <p:nvSpPr>
            <p:cNvPr id="8" name="object 8"/>
            <p:cNvSpPr/>
            <p:nvPr/>
          </p:nvSpPr>
          <p:spPr>
            <a:xfrm>
              <a:off x="3221277" y="3386225"/>
              <a:ext cx="64135" cy="50800"/>
            </a:xfrm>
            <a:custGeom>
              <a:avLst/>
              <a:gdLst/>
              <a:ahLst/>
              <a:cxnLst/>
              <a:rect l="l" t="t" r="r" b="b"/>
              <a:pathLst>
                <a:path w="64135" h="50800">
                  <a:moveTo>
                    <a:pt x="0" y="50800"/>
                  </a:moveTo>
                  <a:lnTo>
                    <a:pt x="43019" y="50800"/>
                  </a:lnTo>
                  <a:lnTo>
                    <a:pt x="43019" y="20434"/>
                  </a:lnTo>
                  <a:lnTo>
                    <a:pt x="0" y="20434"/>
                  </a:lnTo>
                  <a:lnTo>
                    <a:pt x="0" y="50800"/>
                  </a:lnTo>
                  <a:close/>
                </a:path>
                <a:path w="64135" h="50800">
                  <a:moveTo>
                    <a:pt x="10491" y="20320"/>
                  </a:moveTo>
                  <a:lnTo>
                    <a:pt x="10491" y="10160"/>
                  </a:lnTo>
                  <a:lnTo>
                    <a:pt x="53672" y="10160"/>
                  </a:lnTo>
                  <a:lnTo>
                    <a:pt x="53672" y="40640"/>
                  </a:lnTo>
                  <a:lnTo>
                    <a:pt x="43512" y="40640"/>
                  </a:lnTo>
                </a:path>
                <a:path w="64135" h="50800">
                  <a:moveTo>
                    <a:pt x="20652" y="10160"/>
                  </a:moveTo>
                  <a:lnTo>
                    <a:pt x="20652" y="0"/>
                  </a:lnTo>
                  <a:lnTo>
                    <a:pt x="63832" y="0"/>
                  </a:lnTo>
                  <a:lnTo>
                    <a:pt x="63832" y="30480"/>
                  </a:lnTo>
                  <a:lnTo>
                    <a:pt x="53672" y="304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 sz="3565"/>
            </a:p>
          </p:txBody>
        </p:sp>
        <p:sp>
          <p:nvSpPr>
            <p:cNvPr id="9" name="object 9"/>
            <p:cNvSpPr/>
            <p:nvPr/>
          </p:nvSpPr>
          <p:spPr>
            <a:xfrm>
              <a:off x="3158109" y="339257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 sz="3565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379449" y="6702795"/>
            <a:ext cx="402672" cy="115766"/>
            <a:chOff x="3457346" y="3382429"/>
            <a:chExt cx="203200" cy="58419"/>
          </a:xfrm>
        </p:grpSpPr>
        <p:sp>
          <p:nvSpPr>
            <p:cNvPr id="11" name="object 11"/>
            <p:cNvSpPr/>
            <p:nvPr/>
          </p:nvSpPr>
          <p:spPr>
            <a:xfrm>
              <a:off x="3546247" y="339892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 sz="3565"/>
            </a:p>
          </p:txBody>
        </p:sp>
        <p:sp>
          <p:nvSpPr>
            <p:cNvPr id="12" name="object 12"/>
            <p:cNvSpPr/>
            <p:nvPr/>
          </p:nvSpPr>
          <p:spPr>
            <a:xfrm>
              <a:off x="3457346" y="339257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 sz="3565"/>
            </a:p>
          </p:txBody>
        </p:sp>
        <p:sp>
          <p:nvSpPr>
            <p:cNvPr id="13" name="object 13"/>
            <p:cNvSpPr/>
            <p:nvPr/>
          </p:nvSpPr>
          <p:spPr>
            <a:xfrm>
              <a:off x="3533547" y="338622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38100" y="0"/>
                  </a:lnTo>
                </a:path>
                <a:path w="50800" h="50800">
                  <a:moveTo>
                    <a:pt x="12700" y="25400"/>
                  </a:moveTo>
                  <a:lnTo>
                    <a:pt x="50800" y="25400"/>
                  </a:lnTo>
                </a:path>
                <a:path w="50800" h="50800">
                  <a:moveTo>
                    <a:pt x="0" y="38100"/>
                  </a:moveTo>
                  <a:lnTo>
                    <a:pt x="38100" y="38100"/>
                  </a:lnTo>
                </a:path>
                <a:path w="50800" h="50800">
                  <a:moveTo>
                    <a:pt x="12700" y="50800"/>
                  </a:moveTo>
                  <a:lnTo>
                    <a:pt x="50800" y="508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 sz="3565"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972432" y="6702795"/>
            <a:ext cx="402672" cy="115766"/>
            <a:chOff x="3756583" y="3382429"/>
            <a:chExt cx="203200" cy="58419"/>
          </a:xfrm>
        </p:grpSpPr>
        <p:sp>
          <p:nvSpPr>
            <p:cNvPr id="15" name="object 15"/>
            <p:cNvSpPr/>
            <p:nvPr/>
          </p:nvSpPr>
          <p:spPr>
            <a:xfrm>
              <a:off x="3832784" y="3386225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700" y="12700"/>
                  </a:moveTo>
                  <a:lnTo>
                    <a:pt x="50800" y="12700"/>
                  </a:lnTo>
                </a:path>
                <a:path w="50800" h="25400">
                  <a:moveTo>
                    <a:pt x="12700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 sz="3565"/>
            </a:p>
          </p:txBody>
        </p:sp>
        <p:sp>
          <p:nvSpPr>
            <p:cNvPr id="16" name="object 16"/>
            <p:cNvSpPr/>
            <p:nvPr/>
          </p:nvSpPr>
          <p:spPr>
            <a:xfrm>
              <a:off x="3756583" y="3392576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 sz="3565"/>
            </a:p>
          </p:txBody>
        </p:sp>
        <p:sp>
          <p:nvSpPr>
            <p:cNvPr id="17" name="object 17"/>
            <p:cNvSpPr/>
            <p:nvPr/>
          </p:nvSpPr>
          <p:spPr>
            <a:xfrm>
              <a:off x="3832784" y="3424326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38100" y="0"/>
                  </a:lnTo>
                </a:path>
                <a:path w="50800" h="12700">
                  <a:moveTo>
                    <a:pt x="12700" y="12700"/>
                  </a:moveTo>
                  <a:lnTo>
                    <a:pt x="50800" y="127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 sz="3565"/>
            </a:p>
          </p:txBody>
        </p:sp>
      </p:grpSp>
      <p:sp>
        <p:nvSpPr>
          <p:cNvPr id="18" name="object 18"/>
          <p:cNvSpPr/>
          <p:nvPr/>
        </p:nvSpPr>
        <p:spPr>
          <a:xfrm>
            <a:off x="9716396" y="6710317"/>
            <a:ext cx="100668" cy="100668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 sz="3565"/>
          </a:p>
        </p:txBody>
      </p:sp>
      <p:grpSp>
        <p:nvGrpSpPr>
          <p:cNvPr id="19" name="object 19"/>
          <p:cNvGrpSpPr/>
          <p:nvPr/>
        </p:nvGrpSpPr>
        <p:grpSpPr>
          <a:xfrm>
            <a:off x="10123161" y="6705304"/>
            <a:ext cx="473139" cy="113251"/>
            <a:chOff x="4337275" y="3383695"/>
            <a:chExt cx="238760" cy="57150"/>
          </a:xfrm>
        </p:grpSpPr>
        <p:sp>
          <p:nvSpPr>
            <p:cNvPr id="20" name="object 20"/>
            <p:cNvSpPr/>
            <p:nvPr/>
          </p:nvSpPr>
          <p:spPr>
            <a:xfrm>
              <a:off x="4461727" y="3416706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0" y="2032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 sz="3565"/>
            </a:p>
          </p:txBody>
        </p:sp>
        <p:sp>
          <p:nvSpPr>
            <p:cNvPr id="21" name="object 21"/>
            <p:cNvSpPr/>
            <p:nvPr/>
          </p:nvSpPr>
          <p:spPr>
            <a:xfrm>
              <a:off x="4434663" y="3390211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6" y="15183"/>
                  </a:moveTo>
                  <a:lnTo>
                    <a:pt x="30366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6" y="23568"/>
                  </a:lnTo>
                  <a:lnTo>
                    <a:pt x="30366" y="15183"/>
                  </a:lnTo>
                  <a:close/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 sz="3565"/>
            </a:p>
          </p:txBody>
        </p:sp>
        <p:sp>
          <p:nvSpPr>
            <p:cNvPr id="22" name="object 22"/>
            <p:cNvSpPr/>
            <p:nvPr/>
          </p:nvSpPr>
          <p:spPr>
            <a:xfrm>
              <a:off x="4339806" y="3386225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79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79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 sz="3565"/>
            </a:p>
          </p:txBody>
        </p:sp>
      </p:grp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89255" y="361315"/>
            <a:ext cx="4966970" cy="5996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Data Pre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processing Pipeline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Step 1: Feature Space Alignmen</a:t>
            </a:r>
            <a:r>
              <a:rPr lang="en-US" altLang="zh-CN" sz="1600" b="1">
                <a:latin typeface="Times New Roman" panose="02020603050405020304" charset="0"/>
                <a:cs typeface="Times New Roman" panose="02020603050405020304" charset="0"/>
              </a:rPr>
              <a:t>t</a:t>
            </a:r>
            <a:endParaRPr lang="en-US" altLang="zh-CN" sz="16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Align columns between</a:t>
            </a:r>
            <a:r>
              <a:rPr lang="en-US" altLang="zh-CN" sz="1600" i="1">
                <a:latin typeface="Times New Roman" panose="02020603050405020304" charset="0"/>
                <a:cs typeface="Times New Roman" panose="02020603050405020304" charset="0"/>
              </a:rPr>
              <a:t> application_test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 and </a:t>
            </a:r>
            <a:r>
              <a:rPr lang="en-US" altLang="zh-CN" sz="1600" i="1">
                <a:latin typeface="Times New Roman" panose="02020603050405020304" charset="0"/>
                <a:cs typeface="Times New Roman" panose="02020603050405020304" charset="0"/>
              </a:rPr>
              <a:t>application_train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Fill missing columns with NaN values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r>
              <a:rPr lang="en-US" altLang="zh-CN" sz="1600" b="1">
                <a:latin typeface="Times New Roman" panose="02020603050405020304" charset="0"/>
                <a:cs typeface="Times New Roman" panose="02020603050405020304" charset="0"/>
              </a:rPr>
              <a:t>Goal: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 Ensure consistent feature space across datasets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Step 2: Feature Type Separation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Separate features into two groups: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Numerical features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Categorical features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r>
              <a:rPr lang="en-US" altLang="zh-CN" sz="1600" b="1">
                <a:latin typeface="Times New Roman" panose="02020603050405020304" charset="0"/>
                <a:cs typeface="Times New Roman" panose="02020603050405020304" charset="0"/>
              </a:rPr>
              <a:t>Purpose: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 Enable specialized processing for each data type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Step 3: Missing Value Handling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r>
              <a:rPr lang="en-US" altLang="zh-CN" sz="1600" b="1">
                <a:latin typeface="Times New Roman" panose="02020603050405020304" charset="0"/>
                <a:cs typeface="Times New Roman" panose="02020603050405020304" charset="0"/>
              </a:rPr>
              <a:t>Training Set:</a:t>
            </a:r>
            <a:endParaRPr lang="en-US" altLang="zh-CN" sz="16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Numerical features: SimpleImputer with</a:t>
            </a:r>
            <a:r>
              <a:rPr lang="en-US" altLang="zh-CN" sz="1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median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 strategy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Categorical features: SimpleImputer with</a:t>
            </a:r>
            <a:r>
              <a:rPr lang="en-US" altLang="zh-CN" sz="1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most frequent 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strategy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r>
              <a:rPr lang="en-US" altLang="zh-CN" sz="1600" b="1">
                <a:latin typeface="Times New Roman" panose="02020603050405020304" charset="0"/>
                <a:cs typeface="Times New Roman" panose="02020603050405020304" charset="0"/>
              </a:rPr>
              <a:t>Test Set:</a:t>
            </a:r>
            <a:endParaRPr lang="en-US" altLang="zh-CN" sz="16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Use median/mode values from training set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r>
              <a:rPr lang="en-US" altLang="zh-CN" sz="1600" b="1">
                <a:latin typeface="Times New Roman" panose="02020603050405020304" charset="0"/>
                <a:cs typeface="Times New Roman" panose="02020603050405020304" charset="0"/>
              </a:rPr>
              <a:t>Critical: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 Prevent information leakage during imputation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endParaRPr lang="en-US" altLang="zh-CN" sz="1200"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fontAlgn="auto">
              <a:buFont typeface="Wingdings" panose="05000000000000000000" charset="0"/>
              <a:buChar char="Ø"/>
            </a:pP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83225" y="361315"/>
            <a:ext cx="5878830" cy="5996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Step 4: Feature Transformation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Numerical Features: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fontAlgn="auto">
              <a:buFont typeface="Wingdings" panose="05000000000000000000" charset="0"/>
              <a:buChar char="Ø"/>
            </a:pP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Standardized using </a:t>
            </a:r>
            <a:r>
              <a:rPr lang="en-US" altLang="zh-CN" sz="1600" i="1">
                <a:latin typeface="Times New Roman" panose="02020603050405020304" charset="0"/>
                <a:cs typeface="Times New Roman" panose="02020603050405020304" charset="0"/>
              </a:rPr>
              <a:t>StandardScaler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fontAlgn="auto">
              <a:buFont typeface="Wingdings" panose="05000000000000000000" charset="0"/>
              <a:buChar char="Ø"/>
            </a:pP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Applied to: Logistic Regression &amp; SVM models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Categorical Features: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lvl="1" indent="-285750" fontAlgn="auto">
              <a:buFont typeface="Wingdings" panose="05000000000000000000" charset="0"/>
              <a:buChar char="Ø"/>
            </a:pP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Encoded using </a:t>
            </a:r>
            <a:r>
              <a:rPr lang="en-US" altLang="zh-CN" sz="1600" i="1">
                <a:latin typeface="Times New Roman" panose="02020603050405020304" charset="0"/>
                <a:cs typeface="Times New Roman" panose="02020603050405020304" charset="0"/>
              </a:rPr>
              <a:t>OneHotEncoder(handle_unknown='ignore')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r>
              <a:rPr lang="en-US" altLang="zh-CN" sz="1600" b="1">
                <a:latin typeface="Times New Roman" panose="02020603050405020304" charset="0"/>
                <a:cs typeface="Times New Roman" panose="02020603050405020304" charset="0"/>
              </a:rPr>
              <a:t>Benefit: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 Handles unseen categories during testing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Step 5: Model-Specific Optimizations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Tree-based Models (LGBM/XGBoost):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No standardization required for numerical features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Can handle original categorical features directly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en-US" altLang="zh-CN" sz="1600" b="1">
                <a:latin typeface="Times New Roman" panose="02020603050405020304" charset="0"/>
                <a:cs typeface="Times New Roman" panose="02020603050405020304" charset="0"/>
              </a:rPr>
              <a:t>Advantage: 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Reduced preprocessing complexity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800100" lvl="1" indent="-342900" fontAlgn="auto">
              <a:buFont typeface="Wingdings" panose="05000000000000000000" charset="0"/>
              <a:buChar char="Ø"/>
            </a:pP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 descr="7b0a202020202262756c6c6574223a20227b5c2263617465676f727949645c223a5c225c222c5c2274656d706c61746549645c223a32303233313635327d220a7d0a"/>
          <p:cNvSpPr txBox="1"/>
          <p:nvPr/>
        </p:nvSpPr>
        <p:spPr>
          <a:xfrm>
            <a:off x="553085" y="340360"/>
            <a:ext cx="9825355" cy="58083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Models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Logistic Regression model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L1 Regularization (Lasso)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L2 Regularization (Ridge)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Tree-based model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Decision Tree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Random Forest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Boosting Trees model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XGboost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/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LightGBM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Support Vector Machines model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52830" y="372110"/>
            <a:ext cx="942086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Logistic Regression model (baseline)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914400" lvl="2" indent="457200"/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A statistical model widely used in binary classification problems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52830" y="1956435"/>
            <a:ext cx="481393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ADVANTAGES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Simplicity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It is a linear model that is </a:t>
            </a:r>
            <a:r>
              <a:rPr lang="en-US" altLang="zh-CN" sz="1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easy to understand</a:t>
            </a:r>
            <a:r>
              <a:rPr lang="en-US" altLang="zh-CN" sz="14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and implement, suitable for quickly building preliminary models.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High Interpretability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The model parameters clearly reflect the impact of each feature on the classification results, making them </a:t>
            </a:r>
            <a:r>
              <a:rPr lang="en-US" altLang="zh-CN" sz="1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easy to interpret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Ease of Comparison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Compared to complex models, logistic regression has lower computational costs.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11570" y="1956435"/>
            <a:ext cx="5394960" cy="4739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DISADVANTAGES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Imbalanced Data Issue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For a severe class imbalance in the dataset, logistic regression tends to predict the majority class (normal customers), resulting in </a:t>
            </a:r>
            <a:r>
              <a:rPr lang="en-US" altLang="zh-CN" sz="1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poor prediction performance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 for the minority class (defaulting customers)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Linear Assumption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It assumes a linear relationship between features and classes, but in credit default prediction, the relationship between features and classes is often </a:t>
            </a:r>
            <a:r>
              <a:rPr lang="en-US" altLang="zh-CN" sz="1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non-linear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Inability to Capture Complex Patterns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It performs poorly for non-linear relationships and high-dimensional feature interactions, and may fail to capture complex patterns.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Prone to Overfitting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When the data dimensionality is high or the sample size is small, It may </a:t>
            </a:r>
            <a:r>
              <a:rPr lang="en-US" altLang="zh-CN" sz="1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overfit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4" name="图片 13" descr="CodeCogsEqn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580" y="1189355"/>
            <a:ext cx="4410075" cy="4762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52830" y="372110"/>
            <a:ext cx="1076198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L1 Regularization (Lasso)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914400" lvl="2" indent="457200"/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It compress the coefficients of some unimportant features to zero, thus achieving feature selection.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52830" y="1929765"/>
            <a:ext cx="4813935" cy="3384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ADVANTAGES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Feature Selection</a:t>
            </a:r>
            <a:endParaRPr lang="en-US" altLang="zh-CN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It can compress the coefficients of some features to zero, automatically selecting features and helping to remove unimportant ones.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Model Simplification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By eliminating redundant features, it helps simplify the model and improve its </a:t>
            </a:r>
            <a:r>
              <a:rPr lang="en-US" altLang="zh-CN" sz="1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interpretability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600" b="1">
                <a:latin typeface="Times New Roman" panose="02020603050405020304" charset="0"/>
                <a:cs typeface="Times New Roman" panose="02020603050405020304" charset="0"/>
              </a:rPr>
              <a:t>Improved Generalization</a:t>
            </a:r>
            <a:endParaRPr lang="en-US" altLang="zh-CN" sz="16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By reducing model complexity, it helps improve the model's generalization ability on new data and </a:t>
            </a:r>
            <a:r>
              <a:rPr lang="en-US" altLang="zh-CN" sz="1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reduces overfitting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11570" y="1929765"/>
            <a:ext cx="5394960" cy="2707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DISADVANTAGES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Multicollinearity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For highly correlated features, it may randomly select one feature and remove others, leading to the </a:t>
            </a:r>
            <a:r>
              <a:rPr lang="en-US" altLang="zh-CN" sz="1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incorrect removal of important features and underfitting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Risk of Underfitting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If the regularization strength is too high, it may remove important features, leading to underfitting and affecting the model's predictive performance.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 descr="CodeCogsEqn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580" y="1209675"/>
            <a:ext cx="5114925" cy="476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52830" y="372110"/>
            <a:ext cx="1076198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L2 Regularization (Ridge)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914400" lvl="2" indent="457200"/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It reduces the size of coefficients, thus mitigating the problem of collinearity among features.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52830" y="1920240"/>
            <a:ext cx="4813935" cy="36614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ADVANTAGES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Handles Multicollinearity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It can </a:t>
            </a:r>
            <a:r>
              <a:rPr lang="en-US" altLang="zh-CN" sz="1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alleviate multicollinearity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 among features by reducing the coefficients of relevant features, </a:t>
            </a:r>
            <a:r>
              <a:rPr lang="en-US" altLang="zh-CN" sz="1400" b="1">
                <a:latin typeface="Times New Roman" panose="02020603050405020304" charset="0"/>
                <a:cs typeface="Times New Roman" panose="02020603050405020304" charset="0"/>
              </a:rPr>
              <a:t>preserving more information.</a:t>
            </a:r>
            <a:endParaRPr lang="en-US" altLang="zh-CN" sz="14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Stability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It improves model stability, reducing the impact of small fluctuations in training data on model results.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Less Likely to Underfit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It doesn’t compress coefficients to zero like L1 regularization, thus preserving more features and </a:t>
            </a:r>
            <a:r>
              <a:rPr lang="en-US" altLang="zh-CN" sz="1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reducing the risk of underfitting.</a:t>
            </a:r>
            <a:endParaRPr lang="en-US" altLang="zh-CN" sz="1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11570" y="1920240"/>
            <a:ext cx="5394960" cy="2707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DISADVANTAGES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No Feature Selection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Unlike L1 regularization, it doesn’t compress feature coefficients to zero, therefore feature selection is not possible, potentially leading to the model </a:t>
            </a:r>
            <a:r>
              <a:rPr lang="en-US" altLang="zh-CN" sz="1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including irrelevant features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Increased Complexity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It preserves more features, which may increase model complexity and thus the </a:t>
            </a:r>
            <a:r>
              <a:rPr lang="en-US" altLang="zh-CN" sz="1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risk of overfitting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, especially with a large number of features when predicting home credit default.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 descr="CodeCogsEqn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885" y="1196340"/>
            <a:ext cx="5114925" cy="476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52830" y="372110"/>
            <a:ext cx="1076198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Decision Tree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914400" lvl="2" indent="457200"/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It’s suitable for non-linear relationships and do not require data standardization.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52830" y="1938655"/>
            <a:ext cx="4813935" cy="39077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ADVANTAGES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Captures Non-linear Relationships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It effectively capture complex non-linear relationships between features and default risk.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Easy to Interpret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It </a:t>
            </a:r>
            <a:r>
              <a:rPr lang="en-US" altLang="zh-CN" sz="1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clearly demonstrate the importance of features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, making them easy to understand and interpret.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No Need for Normalization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It doesn’t require data standardization and can </a:t>
            </a:r>
            <a:r>
              <a:rPr lang="en-US" altLang="zh-CN" sz="1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handle different types of features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 (continuous and categorical variables).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Accommodate missing values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It can effectively accommodate missing values.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11570" y="1938655"/>
            <a:ext cx="5394960" cy="39077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DISADVANTAGES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Sensitivity to Imbalanced Data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</a:t>
            </a:r>
            <a:r>
              <a:rPr lang="en-US" altLang="zh-CN" sz="1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splitting of decision trees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is biased towards the majority class, which can result in poor predictive ability for the defaulting customers, thus affecting the overall performance of the model.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Prone to Overfitting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For home default prediction, the data contains many features, and there are </a:t>
            </a:r>
            <a:r>
              <a:rPr lang="en-US" altLang="zh-CN" sz="1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complex nonlinear relationships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 between some features. Decision trees will overfit these features.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Sensitivity to Noise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Housing default prediction data may contain noise (e.g., recording errors), and the decision tree may treat this noise as an important feature during construction.</a:t>
            </a:r>
            <a:endParaRPr lang="zh-CN" altLang="en-US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 descr="CodeCogsEqn (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215" y="1231265"/>
            <a:ext cx="1581150" cy="514350"/>
          </a:xfrm>
          <a:prstGeom prst="rect">
            <a:avLst/>
          </a:prstGeom>
        </p:spPr>
      </p:pic>
      <p:pic>
        <p:nvPicPr>
          <p:cNvPr id="3" name="图片 2" descr="CodeCogsEqn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785" y="1372870"/>
            <a:ext cx="1905000" cy="2190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62425" y="1329055"/>
            <a:ext cx="25863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Splits use the Gini Index:</a:t>
            </a:r>
            <a:endParaRPr lang="en-US" altLang="zh-CN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resource_record_key" val="{&quot;29&quot;:[50053044,50053052]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19157</Words>
  <Application>WPS 演示</Application>
  <PresentationFormat>宽屏</PresentationFormat>
  <Paragraphs>583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8" baseType="lpstr">
      <vt:lpstr>Arial</vt:lpstr>
      <vt:lpstr>宋体</vt:lpstr>
      <vt:lpstr>Wingdings</vt:lpstr>
      <vt:lpstr>Times New Roman</vt:lpstr>
      <vt:lpstr>Wingdings</vt:lpstr>
      <vt:lpstr>微软雅黑</vt:lpstr>
      <vt:lpstr>Arial Unicode MS</vt:lpstr>
      <vt:lpstr>Calibri</vt:lpstr>
      <vt:lpstr>Calibri</vt:lpstr>
      <vt:lpstr>Arial</vt:lpstr>
      <vt:lpstr>Lucida Sans Unicode</vt:lpstr>
      <vt:lpstr>Times New Roman</vt:lpstr>
      <vt:lpstr>WPS</vt:lpstr>
      <vt:lpstr>MAFS5440 Mid-term Project Presentation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Variables</vt:lpstr>
      <vt:lpstr>Model Comparison</vt:lpstr>
      <vt:lpstr>XGBoost</vt:lpstr>
      <vt:lpstr>Paired t-test</vt:lpstr>
      <vt:lpstr>Statistical Significance Testing for Model Comparisons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MM</dc:creator>
  <cp:lastModifiedBy>VU</cp:lastModifiedBy>
  <cp:revision>13</cp:revision>
  <dcterms:created xsi:type="dcterms:W3CDTF">2023-08-09T12:44:00Z</dcterms:created>
  <dcterms:modified xsi:type="dcterms:W3CDTF">2025-11-19T09:28:01Z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EBBB15076EC04EBEA2ED113647740401_12</vt:lpwstr>
  </property>
</Properties>
</file>