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56" r:id="rId4"/>
    <p:sldId id="257" r:id="rId5"/>
    <p:sldId id="259" r:id="rId6"/>
    <p:sldId id="284" r:id="rId8"/>
    <p:sldId id="300" r:id="rId9"/>
    <p:sldId id="301" r:id="rId10"/>
    <p:sldId id="292" r:id="rId11"/>
    <p:sldId id="285" r:id="rId12"/>
    <p:sldId id="278" r:id="rId13"/>
    <p:sldId id="293" r:id="rId14"/>
    <p:sldId id="294" r:id="rId15"/>
    <p:sldId id="299" r:id="rId16"/>
    <p:sldId id="295" r:id="rId17"/>
    <p:sldId id="296" r:id="rId18"/>
    <p:sldId id="297" r:id="rId19"/>
    <p:sldId id="290" r:id="rId20"/>
    <p:sldId id="29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8" userDrawn="1">
          <p15:clr>
            <a:srgbClr val="A4A3A4"/>
          </p15:clr>
        </p15:guide>
        <p15:guide id="2" pos="530" userDrawn="1">
          <p15:clr>
            <a:srgbClr val="A4A3A4"/>
          </p15:clr>
        </p15:guide>
        <p15:guide id="3" pos="7149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Gentiana" initials="X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5316" autoAdjust="0"/>
  </p:normalViewPr>
  <p:slideViewPr>
    <p:cSldViewPr snapToGrid="0" showGuides="1">
      <p:cViewPr varScale="1">
        <p:scale>
          <a:sx n="120" d="100"/>
          <a:sy n="120" d="100"/>
        </p:scale>
        <p:origin x="640" y="176"/>
      </p:cViewPr>
      <p:guideLst>
        <p:guide orient="horz" pos="488"/>
        <p:guide pos="530"/>
        <p:guide pos="714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AE340-DFEF-4910-9474-D6E8CF10D8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4D333-BB15-4A87-8099-304D5B000A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4D333-BB15-4A87-8099-304D5B000A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4D333-BB15-4A87-8099-304D5B000A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4D333-BB15-4A87-8099-304D5B000A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diagonal plots display the kernel density estimation (KDE) of each variable, while the off-diagonal panels visualize pairwise scatterplots. Several patterns can </a:t>
            </a:r>
            <a:r>
              <a:rPr lang="es-ES_tradnl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observed:</a:t>
            </a:r>
            <a:endParaRPr lang="es-ES_tradnl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altLang="zh-CN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 correlations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evident among EXT_SOURCE_1,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predicted_ir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nn_oof_single_past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suggesting that both internal and neural-network based risk scores are consistent with external credit evaluations.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AMT_ANNUITY shows a moderate relationship with the predicted risk, indicating potential links between repayment burden and default probability.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Encoded categorical variables, OCCUPATION_TYPE and ORGANIZATION_TYPE, reveal visible clusters, implying different risk distributions across occupations </a:t>
            </a:r>
            <a:r>
              <a:rPr lang="es-ES_tradnl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organization types.</a:t>
            </a:r>
            <a:endParaRPr lang="es-ES_tradnl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visualization helps identify inter-feature dependencies, detect potential multicollinearity, and understand the overall data structure, which informs subsequent </a:t>
            </a:r>
            <a:r>
              <a:rPr lang="es-ES_tradnl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feature selection and modeling.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4D333-BB15-4A87-8099-304D5B000A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4D333-BB15-4A87-8099-304D5B000A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4D333-BB15-4A87-8099-304D5B000A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4D333-BB15-4A87-8099-304D5B000A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4D333-BB15-4A87-8099-304D5B000A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4D333-BB15-4A87-8099-304D5B000A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4D333-BB15-4A87-8099-304D5B000A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4D333-BB15-4A87-8099-304D5B000A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8269-6CC5-45F9-B201-8795BE98E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AD324-7CA1-45F6-A81D-CB591B44A60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2000" y="493660"/>
            <a:ext cx="10668000" cy="24092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MAFS 5440 Artificial Intelligence in Fintech</a:t>
            </a:r>
            <a:br>
              <a:rPr lang="en-US" altLang="zh-CN" sz="36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en-US" altLang="zh-CN" sz="36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altLang="zh-CN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Project1:</a:t>
            </a:r>
            <a:br>
              <a:rPr lang="en-US" altLang="zh-CN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altLang="zh-CN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Home Credit Default Risk</a:t>
            </a:r>
            <a:endParaRPr lang="zh-CN" altLang="en-US" sz="3600" dirty="0">
              <a:latin typeface="Microsoft Sans Serif" panose="020B0604020202020204" pitchFamily="34" charset="0"/>
              <a:ea typeface="Microsoft JhengHei" panose="020B0604030504040204" pitchFamily="34" charset="-120"/>
              <a:cs typeface="Microsoft Sans Serif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2001" y="3417077"/>
            <a:ext cx="10667999" cy="2409296"/>
          </a:xfrm>
        </p:spPr>
        <p:txBody>
          <a:bodyPr>
            <a:noAutofit/>
          </a:bodyPr>
          <a:lstStyle/>
          <a:p>
            <a:r>
              <a:rPr lang="en-US" altLang="zh-CN" sz="2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Yifei SONG,</a:t>
            </a:r>
            <a:r>
              <a:rPr lang="zh-CN" altLang="en-US" sz="2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zh-CN" sz="2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Jiarui JIANG</a:t>
            </a:r>
            <a:endParaRPr lang="en-US" altLang="zh-CN" sz="2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zh-CN" sz="2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Kedeng QIU, Zewen WAN</a:t>
            </a:r>
            <a:endParaRPr lang="en-US" altLang="zh-CN" sz="2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altLang="zh-CN" sz="2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zh-CN" sz="2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Hong</a:t>
            </a:r>
            <a:r>
              <a:rPr lang="zh-CN" altLang="en-US" sz="2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zh-CN" sz="2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Kong</a:t>
            </a:r>
            <a:r>
              <a:rPr lang="zh-CN" altLang="en-US" sz="2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zh-CN" sz="2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University of Science and Technology</a:t>
            </a:r>
            <a:endParaRPr lang="zh-CN" altLang="en-US" sz="25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29600" y="405497"/>
            <a:ext cx="106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Information Value Based Feature Selection</a:t>
            </a:r>
            <a:endParaRPr lang="en-US" altLang="zh-CN" sz="3600" dirty="0">
              <a:solidFill>
                <a:srgbClr val="C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333722" y="1247885"/>
            <a:ext cx="12291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buFont typeface="Arial" panose="020B0604020202020204" pitchFamily="34" charset="0"/>
              <a:buChar char="•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914400" lvl="1" indent="-457200">
              <a:buFont typeface="Microsoft Sans Serif" panose="020B0604020202020204" pitchFamily="34" charset="0"/>
              <a:buChar char="—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</a:lstStyle>
          <a:p>
            <a:pPr algn="ctr"/>
            <a:r>
              <a:rPr lang="en-US" altLang="zh-CN" dirty="0"/>
              <a:t>Information Value (IV) Screening: </a:t>
            </a:r>
            <a:endParaRPr lang="en-US" altLang="zh-CN" dirty="0"/>
          </a:p>
          <a:p>
            <a:pPr marL="0" indent="0" algn="ctr">
              <a:buNone/>
            </a:pPr>
            <a:r>
              <a:rPr lang="en-US" altLang="zh-CN" dirty="0"/>
              <a:t>Calculated each features IV against the target</a:t>
            </a:r>
            <a:endParaRPr lang="en-US" altLang="zh-CN" dirty="0"/>
          </a:p>
          <a:p>
            <a:pPr marL="0" indent="0" algn="ctr">
              <a:buNone/>
            </a:pPr>
            <a:r>
              <a:rPr lang="en-US" altLang="zh-CN" b="1" dirty="0"/>
              <a:t>Retained features with IV &gt; 0.02</a:t>
            </a:r>
            <a:endParaRPr lang="en-US" altLang="zh-CN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6592" y="3181082"/>
          <a:ext cx="5331854" cy="3271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5927"/>
                <a:gridCol w="2665927"/>
              </a:tblGrid>
              <a:tr h="5288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Value Range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851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≤ 0.02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predictive power — 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should be removed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851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 &lt; IV ≤ 0.1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Weak predictive power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851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 &lt; IV ≤ 0.3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Medium predictive power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851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 &lt; IV ≤ 0.5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Strong predictive power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851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&gt; 0.5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strong predictive power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0606" y="2927736"/>
            <a:ext cx="6601394" cy="37757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29223" y="337538"/>
            <a:ext cx="106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Information Value Based Feature Selection</a:t>
            </a:r>
            <a:endParaRPr lang="en-US" altLang="zh-CN" sz="3600" dirty="0">
              <a:solidFill>
                <a:srgbClr val="C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115" y="983869"/>
            <a:ext cx="12291755" cy="657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buFont typeface="Arial" panose="020B0604020202020204" pitchFamily="34" charset="0"/>
              <a:buChar char="•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914400" lvl="1" indent="-457200">
              <a:buFont typeface="Microsoft Sans Serif" panose="020B0604020202020204" pitchFamily="34" charset="0"/>
              <a:buChar char="—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dirty="0"/>
              <a:t>PCA (Principal Component Analysis) – Considered but Not Adopted</a:t>
            </a:r>
            <a:endParaRPr lang="en-US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70833" y="2108145"/>
            <a:ext cx="11946284" cy="453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ctr">
              <a:lnSpc>
                <a:spcPct val="150000"/>
              </a:lnSpc>
              <a:buFont typeface="Arial" panose="020B0604020202020204" pitchFamily="34" charset="0"/>
              <a:buNone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914400" lvl="1" indent="-457200">
              <a:buFont typeface="Microsoft Sans Serif" panose="020B0604020202020204" pitchFamily="34" charset="0"/>
              <a:buChar char="—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altLang="zh-CN" b="1" dirty="0"/>
              <a:t>Maintain Interpretability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We needed to clearly identify </a:t>
            </a:r>
            <a:endParaRPr lang="en-US" altLang="zh-CN" dirty="0"/>
          </a:p>
          <a:p>
            <a:r>
              <a:rPr lang="en-US" altLang="zh-CN" b="1" dirty="0"/>
              <a:t>which financial indicators</a:t>
            </a:r>
            <a:r>
              <a:rPr lang="en-US" altLang="zh-CN" dirty="0"/>
              <a:t> influence the </a:t>
            </a:r>
            <a:r>
              <a:rPr lang="en-US" altLang="zh-CN" b="1" dirty="0"/>
              <a:t>default probability</a:t>
            </a:r>
            <a:endParaRPr lang="en-US" altLang="zh-CN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1" dirty="0"/>
              <a:t>Low Variance Explained</a:t>
            </a:r>
            <a:r>
              <a:rPr lang="en-US" altLang="zh-CN" dirty="0"/>
              <a:t>: </a:t>
            </a:r>
            <a:endParaRPr lang="en-US" altLang="zh-CN" dirty="0"/>
          </a:p>
          <a:p>
            <a:r>
              <a:rPr lang="en-US" altLang="zh-CN" dirty="0"/>
              <a:t>Top 10 principal components explained less than 50% of the total variance, indicating information was not well concentrated.</a:t>
            </a: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Tests showed that PCA leads to  </a:t>
            </a:r>
            <a:endParaRPr lang="en-US" altLang="zh-CN" dirty="0"/>
          </a:p>
          <a:p>
            <a:r>
              <a:rPr lang="en-US" altLang="zh-CN" b="1" dirty="0"/>
              <a:t>both information loss and lower scores</a:t>
            </a:r>
            <a:r>
              <a:rPr lang="en-US" altLang="zh-CN" dirty="0"/>
              <a:t>.</a:t>
            </a:r>
            <a:endParaRPr lang="en-US" altLang="zh-C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29600" y="405497"/>
            <a:ext cx="106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 Construction &amp; Final Score</a:t>
            </a:r>
            <a:endParaRPr lang="en-US" altLang="zh-CN" sz="3600" dirty="0">
              <a:solidFill>
                <a:srgbClr val="C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12171" y="1475897"/>
            <a:ext cx="60949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altLang="zh-CN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LightGBM with Optuna Tuning</a:t>
            </a:r>
            <a:endParaRPr lang="zh-CN" altLang="en-US" sz="28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5187" y="2050681"/>
            <a:ext cx="4462455" cy="419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zh-CN" alt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zh-CN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Gradient-boosted trees (LightGBM) tuned via </a:t>
            </a:r>
            <a:r>
              <a:rPr lang="en-US" altLang="zh-CN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Optuna</a:t>
            </a:r>
            <a:r>
              <a:rPr lang="en-US" altLang="zh-CN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to maximize OOF AUC</a:t>
            </a:r>
            <a:endParaRPr lang="en-US" altLang="zh-CN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with </a:t>
            </a:r>
            <a:r>
              <a:rPr lang="en-US" altLang="zh-CN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stratified K-fold CV, early stopping, and median-pruning</a:t>
            </a:r>
            <a:r>
              <a:rPr lang="en-US" altLang="zh-CN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en-US" altLang="zh-CN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zh-CN" alt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zh-CN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Hyperparameter search over: </a:t>
            </a:r>
            <a:r>
              <a:rPr lang="en-US" altLang="zh-CN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num_leaves</a:t>
            </a:r>
            <a:r>
              <a:rPr lang="en-US" altLang="zh-CN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min_child_samples, max_depth, feature/bagging_fraction, lambda_l1/l2, learning_rate. </a:t>
            </a:r>
            <a:endParaRPr lang="en-US" altLang="zh-CN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zh-CN" alt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zh-CN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Achieve results with validation AUC about </a:t>
            </a:r>
            <a:r>
              <a:rPr lang="en-US" altLang="zh-CN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0.79</a:t>
            </a:r>
            <a:endParaRPr lang="en-US" altLang="zh-CN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图片 4" descr="图形用户界面, 文本, 应用程序, 电子邮件&#10;&#10;AI 生成的内容可能不正确。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37" y="2094120"/>
            <a:ext cx="5740400" cy="3441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29600" y="405497"/>
            <a:ext cx="106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 Construction &amp; Final Score</a:t>
            </a:r>
            <a:endParaRPr lang="en-US" altLang="zh-CN" sz="3600" dirty="0">
              <a:solidFill>
                <a:srgbClr val="C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4029" y="2136124"/>
            <a:ext cx="8292337" cy="44469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90437" y="133236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altLang="zh-CN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Feature importance</a:t>
            </a:r>
            <a:endParaRPr lang="zh-CN" altLang="en-US" sz="28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29600" y="405497"/>
            <a:ext cx="106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 Construction &amp; Final Score</a:t>
            </a:r>
            <a:endParaRPr lang="en-US" altLang="zh-CN" sz="3600" dirty="0">
              <a:solidFill>
                <a:srgbClr val="C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77284" y="1195990"/>
            <a:ext cx="60949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altLang="zh-CN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AutoGluon (Auto ML)</a:t>
            </a:r>
            <a:endParaRPr lang="zh-CN" altLang="en-US" sz="28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269" y="1863372"/>
            <a:ext cx="11642035" cy="1684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 improve training efficiency and model performance, we used AutoGluon</a:t>
            </a:r>
            <a:endParaRPr lang="en-US" altLang="zh-CN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US" altLang="zh-CN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zh-CN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multi-layer ensemble learning structure: Bagging + Stacking + Weighted Ensemble</a:t>
            </a:r>
            <a:endParaRPr lang="en-US" altLang="zh-CN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Achieving excellent results: a public score of </a:t>
            </a:r>
            <a:r>
              <a:rPr lang="en-US" altLang="zh-CN" sz="2400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0.806</a:t>
            </a:r>
            <a:r>
              <a:rPr lang="en-US" altLang="zh-CN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and a private score of </a:t>
            </a:r>
            <a:r>
              <a:rPr lang="en-US" altLang="zh-CN" sz="2400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0.797</a:t>
            </a:r>
            <a:endParaRPr lang="zh-CN" altLang="en-US" sz="24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19708" y="3962881"/>
          <a:ext cx="11241156" cy="24896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10289"/>
                <a:gridCol w="2810289"/>
                <a:gridCol w="2810289"/>
                <a:gridCol w="2810289"/>
              </a:tblGrid>
              <a:tr h="41493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s-ES_tradnl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b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s-ES_tradnl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b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s-ES_tradnl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b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Weight</a:t>
                      </a:r>
                      <a:endParaRPr lang="es-ES_tradnl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493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LightGBM</a:t>
                      </a:r>
                      <a:endParaRPr lang="es-ES_tradnl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Bagging_Fold = 8</a:t>
                      </a:r>
                      <a:endParaRPr lang="es-ES_tradnl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0.7947</a:t>
                      </a:r>
                      <a:endParaRPr lang="en-US" altLang="zh-CN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0.143</a:t>
                      </a:r>
                      <a:endParaRPr lang="en-US" altLang="zh-CN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493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LightGBM + Extra Trees</a:t>
                      </a:r>
                      <a:endParaRPr lang="es-ES_tradnl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0.7971</a:t>
                      </a:r>
                      <a:endParaRPr lang="en-US" altLang="zh-CN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0.357</a:t>
                      </a:r>
                      <a:endParaRPr lang="en-US" altLang="zh-CN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493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LightGBM</a:t>
                      </a:r>
                      <a:endParaRPr lang="es-ES_tradnl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Num_Stack_Levels = 1</a:t>
                      </a:r>
                      <a:endParaRPr lang="es-ES_tradnl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0.7971</a:t>
                      </a:r>
                      <a:endParaRPr lang="en-US" altLang="zh-CN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0.214</a:t>
                      </a:r>
                      <a:endParaRPr lang="en-US" altLang="zh-CN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493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LightGBM + Extra Trees</a:t>
                      </a:r>
                      <a:endParaRPr lang="es-ES_tradnl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0.7972</a:t>
                      </a:r>
                      <a:endParaRPr lang="en-US" altLang="zh-CN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0.286</a:t>
                      </a:r>
                      <a:endParaRPr lang="en-US" altLang="zh-CN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4937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Weighted Ensemble</a:t>
                      </a:r>
                      <a:endParaRPr lang="es-ES_tradnl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0.7979</a:t>
                      </a:r>
                      <a:endParaRPr lang="zh-CN" altLang="en-US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zh-CN" alt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29600" y="405497"/>
            <a:ext cx="106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 Construction &amp; Final Score</a:t>
            </a:r>
            <a:endParaRPr lang="en-US" altLang="zh-CN" sz="3600" dirty="0">
              <a:solidFill>
                <a:srgbClr val="C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04662" y="1104837"/>
            <a:ext cx="9257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altLang="zh-CN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Final Score</a:t>
            </a:r>
            <a:r>
              <a:rPr lang="zh-CN" alt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：</a:t>
            </a:r>
            <a:r>
              <a:rPr lang="en-US" altLang="zh-CN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altLang="zh-CN" sz="2800" b="1" baseline="30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altLang="zh-CN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Highest in All Public Codes</a:t>
            </a:r>
            <a:endParaRPr lang="zh-CN" altLang="en-US" sz="28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460" y="1851245"/>
            <a:ext cx="8574157" cy="4928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73" y="3119890"/>
            <a:ext cx="11729053" cy="1174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4488" y="728663"/>
            <a:ext cx="106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Conclusion</a:t>
            </a:r>
            <a:endParaRPr lang="zh-CN" altLang="en-US" sz="3600" dirty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1953" y="1673168"/>
            <a:ext cx="11407512" cy="324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buFont typeface="Arial" panose="020B0604020202020204" pitchFamily="34" charset="0"/>
              <a:buChar char="•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914400" lvl="1" indent="-457200">
              <a:buFont typeface="Microsoft Sans Serif" panose="020B0604020202020204" pitchFamily="34" charset="0"/>
              <a:buChar char="—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</a:lstStyle>
          <a:p>
            <a:pPr>
              <a:lnSpc>
                <a:spcPct val="150000"/>
              </a:lnSpc>
            </a:pPr>
            <a:r>
              <a:rPr lang="en-US" altLang="zh-CN" dirty="0"/>
              <a:t>Built a </a:t>
            </a:r>
            <a:r>
              <a:rPr lang="en-US" altLang="zh-CN" b="1" dirty="0"/>
              <a:t>memory-efficient</a:t>
            </a:r>
            <a:r>
              <a:rPr lang="en-US" altLang="zh-CN" dirty="0"/>
              <a:t> and </a:t>
            </a:r>
            <a:r>
              <a:rPr lang="en-US" altLang="zh-CN" b="1" dirty="0"/>
              <a:t>financially interpretable</a:t>
            </a:r>
            <a:r>
              <a:rPr lang="en-US" altLang="zh-CN" dirty="0"/>
              <a:t> feature set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Used </a:t>
            </a:r>
            <a:r>
              <a:rPr lang="en-US" altLang="zh-CN" b="1" dirty="0"/>
              <a:t>IV filtering</a:t>
            </a:r>
            <a:r>
              <a:rPr lang="en-US" altLang="zh-CN" dirty="0"/>
              <a:t> to retain strong predictors and improve data quality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Applied LightGBM + Optuna tuning to achieve AUC ≈ 0.79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Integrated AutoGluon (Bagging + Stacking + Weighted Ensemble)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Final Score: Public - 0.806 Private - 0.797  (3rd place among public)</a:t>
            </a:r>
            <a:endParaRPr lang="en-US" altLang="zh-C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4488" y="728663"/>
            <a:ext cx="106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Contribution</a:t>
            </a:r>
            <a:endParaRPr lang="zh-CN" altLang="en-US" sz="3600" dirty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2157" y="1673168"/>
            <a:ext cx="11999843" cy="259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buFont typeface="Arial" panose="020B0604020202020204" pitchFamily="34" charset="0"/>
              <a:buChar char="•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914400" lvl="1" indent="-457200">
              <a:buFont typeface="Microsoft Sans Serif" panose="020B0604020202020204" pitchFamily="34" charset="0"/>
              <a:buChar char="—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</a:lstStyle>
          <a:p>
            <a:pPr>
              <a:lnSpc>
                <a:spcPct val="150000"/>
              </a:lnSpc>
            </a:pPr>
            <a:r>
              <a:rPr lang="en-US" altLang="zh-CN" b="1" dirty="0"/>
              <a:t> Yifei SONG: </a:t>
            </a:r>
            <a:r>
              <a:rPr lang="en-US" altLang="zh-CN" dirty="0"/>
              <a:t>Communication, Data Processing &amp; Feature Engineering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Jiarui JIANG: </a:t>
            </a:r>
            <a:r>
              <a:rPr lang="en-US" altLang="zh-CN" dirty="0"/>
              <a:t>Presentation, Data Processing &amp; Feature Engineering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Kedeng QIU: </a:t>
            </a:r>
            <a:r>
              <a:rPr lang="en-US" altLang="zh-CN" dirty="0"/>
              <a:t>Organization,  Model Construction &amp; Presentation PPT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Zewen WAN:</a:t>
            </a:r>
            <a:r>
              <a:rPr lang="en-US" altLang="zh-CN" dirty="0"/>
              <a:t> Data Analysis, Feature Selection &amp;  Model Construction</a:t>
            </a:r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4489" y="728663"/>
            <a:ext cx="106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altLang="zh-CN" dirty="0"/>
              <a:t>Topic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84489" y="1948984"/>
            <a:ext cx="10442575" cy="388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buFont typeface="Arial" panose="020B0604020202020204" pitchFamily="34" charset="0"/>
              <a:buChar char="•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dirty="0"/>
              <a:t>Exploratory Data Analysis</a:t>
            </a:r>
            <a:endParaRPr lang="en-US" altLang="zh-CN" dirty="0"/>
          </a:p>
          <a:p>
            <a:pPr algn="ctr">
              <a:lnSpc>
                <a:spcPct val="150000"/>
              </a:lnSpc>
            </a:pPr>
            <a:r>
              <a:rPr lang="en-US" altLang="zh-CN" dirty="0"/>
              <a:t>Data Processing &amp; Feature Engineering</a:t>
            </a:r>
            <a:endParaRPr lang="en-US" altLang="zh-CN" dirty="0"/>
          </a:p>
          <a:p>
            <a:pPr algn="ctr">
              <a:lnSpc>
                <a:spcPct val="150000"/>
              </a:lnSpc>
            </a:pPr>
            <a:r>
              <a:rPr lang="en-US" altLang="zh-CN" dirty="0"/>
              <a:t>Information Value Based Feature Selection</a:t>
            </a:r>
            <a:endParaRPr lang="en-US" altLang="zh-CN" dirty="0"/>
          </a:p>
          <a:p>
            <a:pPr algn="ctr">
              <a:lnSpc>
                <a:spcPct val="150000"/>
              </a:lnSpc>
            </a:pPr>
            <a:r>
              <a:rPr lang="en-US" altLang="zh-CN" dirty="0"/>
              <a:t>Model Construction &amp;</a:t>
            </a:r>
            <a:r>
              <a:rPr lang="zh-CN" altLang="en-US" dirty="0"/>
              <a:t> </a:t>
            </a:r>
            <a:r>
              <a:rPr lang="en-US" altLang="zh-CN" dirty="0"/>
              <a:t>Final Score</a:t>
            </a:r>
            <a:endParaRPr lang="en-US" altLang="zh-CN" dirty="0"/>
          </a:p>
          <a:p>
            <a:pPr algn="ctr">
              <a:lnSpc>
                <a:spcPct val="150000"/>
              </a:lnSpc>
            </a:pPr>
            <a:endParaRPr lang="en-US" altLang="zh-CN" dirty="0"/>
          </a:p>
          <a:p>
            <a:pPr algn="ctr">
              <a:lnSpc>
                <a:spcPct val="150000"/>
              </a:lnSpc>
            </a:pPr>
            <a:endParaRPr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54846" y="546430"/>
            <a:ext cx="106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Exploratory Data Analysis</a:t>
            </a:r>
            <a:endParaRPr lang="zh-CN" altLang="en-US" sz="3600" dirty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-315447" y="1282342"/>
            <a:ext cx="12603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Main Dataset: </a:t>
            </a:r>
            <a:r>
              <a:rPr lang="en-US" altLang="zh-CN" sz="28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application_train.csv</a:t>
            </a:r>
            <a:endParaRPr lang="en-US" altLang="zh-CN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307,511 pieces of clients’ information and 122 features</a:t>
            </a:r>
            <a:endParaRPr lang="en-US" altLang="zh-CN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pivotal attribute(Target), delineates client’s payment behavior</a:t>
            </a:r>
            <a:endParaRPr lang="en-US" altLang="zh-CN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74713" y="3080083"/>
          <a:ext cx="10442576" cy="305817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18788"/>
                <a:gridCol w="1018788"/>
                <a:gridCol w="1018788"/>
                <a:gridCol w="1018788"/>
                <a:gridCol w="1018788"/>
                <a:gridCol w="1018788"/>
                <a:gridCol w="1018788"/>
                <a:gridCol w="1018788"/>
                <a:gridCol w="1273484"/>
                <a:gridCol w="1018788"/>
              </a:tblGrid>
              <a:tr h="7007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SK_ID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_CURR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TARGET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NAME_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CONTRACT_TYPE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CODE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_GENDER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FLAG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_OWN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_CAR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FLAG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_OWN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_REALITY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CNT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_CHILDREN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AMT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_INCOME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_TOTAL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AMT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_CREDIT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AMT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_ANNUITY</a:t>
                      </a:r>
                      <a:endParaRPr lang="en-US" sz="1500" b="1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471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100002</a:t>
                      </a:r>
                      <a:endParaRPr lang="en-US" altLang="zh-HK" sz="1500" b="0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en-US" altLang="zh-HK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Cash loans</a:t>
                      </a:r>
                      <a:endParaRPr lang="en-US" sz="1500" b="0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</a:t>
                      </a:r>
                      <a:endParaRPr lang="en-US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</a:t>
                      </a:r>
                      <a:endParaRPr lang="en-US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Y</a:t>
                      </a:r>
                      <a:endParaRPr lang="en-US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endParaRPr lang="en-US" altLang="zh-HK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202500</a:t>
                      </a:r>
                      <a:endParaRPr lang="en-US" altLang="zh-HK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406597.5</a:t>
                      </a:r>
                      <a:endParaRPr lang="en-US" altLang="zh-HK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24700.5</a:t>
                      </a:r>
                      <a:endParaRPr lang="en-US" altLang="zh-HK" sz="1500" b="0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1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100003</a:t>
                      </a:r>
                      <a:endParaRPr lang="en-US" altLang="zh-HK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endParaRPr lang="en-US" altLang="zh-HK" sz="1500" b="0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Cash loans</a:t>
                      </a:r>
                      <a:endParaRPr lang="en-US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</a:t>
                      </a:r>
                      <a:endParaRPr lang="en-US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</a:t>
                      </a:r>
                      <a:endParaRPr lang="en-US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</a:t>
                      </a:r>
                      <a:endParaRPr lang="en-US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endParaRPr lang="en-US" altLang="zh-HK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270000</a:t>
                      </a:r>
                      <a:endParaRPr lang="en-US" altLang="zh-HK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1293502.5</a:t>
                      </a:r>
                      <a:endParaRPr lang="en-US" altLang="zh-HK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35698.5</a:t>
                      </a:r>
                      <a:endParaRPr lang="en-US" altLang="zh-HK" sz="1500" b="0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1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100004</a:t>
                      </a:r>
                      <a:endParaRPr lang="en-US" altLang="zh-HK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endParaRPr lang="en-US" altLang="zh-HK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Revolving loans</a:t>
                      </a:r>
                      <a:endParaRPr lang="en-US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</a:t>
                      </a:r>
                      <a:endParaRPr lang="en-US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Y</a:t>
                      </a:r>
                      <a:endParaRPr lang="en-US" sz="1500" b="0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Y</a:t>
                      </a:r>
                      <a:endParaRPr lang="en-US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endParaRPr lang="en-US" altLang="zh-HK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67500</a:t>
                      </a:r>
                      <a:endParaRPr lang="en-US" altLang="zh-HK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135000.0</a:t>
                      </a:r>
                      <a:endParaRPr lang="en-US" altLang="zh-HK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6750.0</a:t>
                      </a:r>
                      <a:endParaRPr lang="en-US" altLang="zh-HK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1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100006</a:t>
                      </a:r>
                      <a:endParaRPr lang="en-US" altLang="zh-HK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endParaRPr lang="en-US" altLang="zh-HK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Cash loans</a:t>
                      </a:r>
                      <a:endParaRPr lang="en-US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</a:t>
                      </a:r>
                      <a:endParaRPr lang="en-US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</a:t>
                      </a:r>
                      <a:endParaRPr lang="en-US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Y</a:t>
                      </a:r>
                      <a:endParaRPr lang="en-US" sz="1500" b="0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endParaRPr lang="en-US" altLang="zh-HK" sz="1500" b="0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135000</a:t>
                      </a:r>
                      <a:endParaRPr lang="en-US" altLang="zh-HK" sz="1500" b="0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312682.5</a:t>
                      </a:r>
                      <a:endParaRPr lang="en-US" altLang="zh-HK" sz="1500" b="0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29686.5</a:t>
                      </a:r>
                      <a:endParaRPr lang="en-US" altLang="zh-HK" sz="1500" b="0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1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100007</a:t>
                      </a:r>
                      <a:endParaRPr lang="en-US" altLang="zh-HK" sz="1500" b="0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endParaRPr lang="en-US" altLang="zh-HK" sz="1500" b="0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Cash loans</a:t>
                      </a:r>
                      <a:endParaRPr lang="en-US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</a:t>
                      </a:r>
                      <a:endParaRPr lang="en-US" sz="1500" b="0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</a:t>
                      </a:r>
                      <a:endParaRPr lang="en-US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Y</a:t>
                      </a:r>
                      <a:endParaRPr lang="en-US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endParaRPr lang="en-US" altLang="zh-HK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121500</a:t>
                      </a:r>
                      <a:endParaRPr lang="en-US" altLang="zh-HK" sz="1500" b="0" kern="1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513000.0</a:t>
                      </a:r>
                      <a:endParaRPr lang="en-US" altLang="zh-HK" sz="1500" b="0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HK" sz="1500" b="0" kern="1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21865.5</a:t>
                      </a:r>
                      <a:endParaRPr lang="en-US" altLang="zh-HK" sz="1500" b="0" kern="1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2250432" y="723054"/>
            <a:ext cx="106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altLang="zh-CN" dirty="0"/>
              <a:t>Exploratory Data Analysis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1039" y="1841670"/>
            <a:ext cx="2572077" cy="39018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038" y="2537953"/>
            <a:ext cx="3963359" cy="262825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9471" y="5744847"/>
            <a:ext cx="60949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Imbalance</a:t>
            </a:r>
            <a:endParaRPr lang="zh-CN" alt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855" y="1323219"/>
            <a:ext cx="5408579" cy="553478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718292" y="122890"/>
            <a:ext cx="5310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 algn="ctr">
              <a:buFont typeface="Arial" panose="020B0604020202020204" pitchFamily="34" charset="0"/>
              <a:buChar char="•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altLang="zh-CN" sz="2400" b="1" dirty="0"/>
              <a:t>Scatterplot matrix: </a:t>
            </a:r>
            <a:endParaRPr lang="en-US" altLang="zh-CN" sz="2400" b="1" dirty="0"/>
          </a:p>
          <a:p>
            <a:pPr marL="0" indent="0">
              <a:buNone/>
            </a:pPr>
            <a:r>
              <a:rPr lang="en-US" altLang="zh-CN" sz="2400" dirty="0"/>
              <a:t>Examine the relationships among key variables used in the credit risk model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3104" y="127941"/>
            <a:ext cx="1194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altLang="zh-CN" dirty="0"/>
              <a:t>Data Processing &amp; Feature Engineering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829945" y="1359535"/>
            <a:ext cx="98386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 to merge tables</a:t>
            </a:r>
            <a:br>
              <a:rPr lang="en-US" altLang="zh-CN" sz="24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primary key (SK_ID_CURR) in the main table appears multiple times in the auxiliary table, we group by the primary key and apply aggregation functions such as 'max', 'mean', 'sum', 'var', and 'median'.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9945" y="3513455"/>
            <a:ext cx="98386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 about Bureau and Balance</a:t>
            </a:r>
            <a:br>
              <a:rPr lang="en-US" altLang="zh-CN" sz="24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`bureau_balance` table does not contain `SK_ID_CURR`, we first aggregate it to the `bureau` table using `SK_ID_BUREAU`, and then aggregate the result to the main table using `SK_ID_CURR`.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161655" y="5114874"/>
            <a:ext cx="12515307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buFont typeface="Arial" panose="020B0604020202020204" pitchFamily="34" charset="0"/>
              <a:buChar char="•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914400" lvl="1" indent="-457200">
              <a:buFont typeface="Microsoft Sans Serif" panose="020B0604020202020204" pitchFamily="34" charset="0"/>
              <a:buChar char="—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how do we aggregate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category columns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44772" y="440647"/>
            <a:ext cx="1194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altLang="zh-CN" dirty="0"/>
              <a:t>Data Processing &amp; Feature Engineering</a:t>
            </a:r>
            <a:endParaRPr lang="en-US" altLang="zh-CN" dirty="0"/>
          </a:p>
        </p:txBody>
      </p:sp>
      <p:sp>
        <p:nvSpPr>
          <p:cNvPr id="2" name="文本框 1"/>
          <p:cNvSpPr txBox="1"/>
          <p:nvPr/>
        </p:nvSpPr>
        <p:spPr>
          <a:xfrm>
            <a:off x="842912" y="1270150"/>
            <a:ext cx="10506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buFont typeface="Arial" panose="020B0604020202020204" pitchFamily="34" charset="0"/>
              <a:buChar char="•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914400" lvl="1" indent="-457200">
              <a:buFont typeface="Microsoft Sans Serif" panose="020B0604020202020204" pitchFamily="34" charset="0"/>
              <a:buChar char="—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</a:lstStyle>
          <a:p>
            <a:endParaRPr lang="en-US" altLang="zh-CN" dirty="0"/>
          </a:p>
          <a:p>
            <a:pPr algn="ctr"/>
            <a:r>
              <a:rPr lang="en-US" altLang="zh-CN" dirty="0"/>
              <a:t>Why </a:t>
            </a:r>
            <a:r>
              <a:rPr lang="en-US" altLang="zh-CN" b="1" dirty="0"/>
              <a:t>Label Encoder </a:t>
            </a:r>
            <a:r>
              <a:rPr lang="en-US" altLang="zh-CN" dirty="0"/>
              <a:t>instead of </a:t>
            </a:r>
            <a:r>
              <a:rPr lang="en-US" altLang="zh-CN" b="1" dirty="0"/>
              <a:t>One-hot Encoder</a:t>
            </a:r>
            <a:r>
              <a:rPr lang="en-US" altLang="zh-CN" dirty="0"/>
              <a:t>?</a:t>
            </a:r>
            <a:endParaRPr lang="en-US" altLang="zh-CN" dirty="0"/>
          </a:p>
          <a:p>
            <a:pPr marL="0" indent="0" algn="ctr">
              <a:buNone/>
            </a:pPr>
            <a:r>
              <a:rPr lang="en-US" altLang="zh-CN" dirty="0"/>
              <a:t>H</a:t>
            </a:r>
            <a:r>
              <a:rPr lang="es-ES_tradnl" altLang="zh-CN" dirty="0"/>
              <a:t>igh-cardinality categorical features </a:t>
            </a:r>
            <a:endParaRPr lang="es-ES_tradnl" altLang="zh-CN" dirty="0"/>
          </a:p>
          <a:p>
            <a:pPr marL="0" indent="0" algn="ctr">
              <a:buNone/>
            </a:pPr>
            <a:r>
              <a:rPr lang="zh-CN" altLang="en-US" dirty="0"/>
              <a:t>→ </a:t>
            </a:r>
            <a:endParaRPr lang="en-US" altLang="zh-CN" dirty="0"/>
          </a:p>
          <a:p>
            <a:pPr marL="0" indent="0" algn="ctr">
              <a:buNone/>
            </a:pPr>
            <a:r>
              <a:rPr lang="en-US" altLang="zh-CN" dirty="0">
                <a:solidFill>
                  <a:srgbClr val="FF0000"/>
                </a:solidFill>
              </a:rPr>
              <a:t>Too many columns, Low </a:t>
            </a:r>
            <a:r>
              <a:rPr lang="es-ES_tradnl" altLang="zh-CN" dirty="0">
                <a:solidFill>
                  <a:srgbClr val="FF0000"/>
                </a:solidFill>
              </a:rPr>
              <a:t>efficiency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09905" y="4719320"/>
            <a:ext cx="2734310" cy="8737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noAutofit/>
          </a:bodyPr>
          <a:p>
            <a:pPr algn="ctr">
              <a:lnSpc>
                <a:spcPct val="130000"/>
              </a:lnSpc>
            </a:pPr>
            <a:r>
              <a:rPr lang="en-US" altLang="zh-CN" b="1">
                <a:sym typeface="+mn-ea"/>
              </a:rPr>
              <a:t>Category columns</a:t>
            </a:r>
            <a:r>
              <a:rPr lang="en-US" altLang="zh-CN" b="1"/>
              <a:t> aggregation</a:t>
            </a:r>
            <a:endParaRPr lang="en-US" altLang="zh-CN" b="1"/>
          </a:p>
        </p:txBody>
      </p:sp>
      <p:cxnSp>
        <p:nvCxnSpPr>
          <p:cNvPr id="7" name="直接箭头连接符 6"/>
          <p:cNvCxnSpPr>
            <a:stCxn id="4" idx="3"/>
          </p:cNvCxnSpPr>
          <p:nvPr/>
        </p:nvCxnSpPr>
        <p:spPr>
          <a:xfrm flipV="1">
            <a:off x="3244215" y="4319270"/>
            <a:ext cx="2085340" cy="83693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244215" y="5156200"/>
            <a:ext cx="2085340" cy="83693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329555" y="3947795"/>
            <a:ext cx="2734310" cy="8737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noAutofit/>
          </a:bodyPr>
          <a:p>
            <a:pPr algn="ctr">
              <a:lnSpc>
                <a:spcPct val="130000"/>
              </a:lnSpc>
            </a:pPr>
            <a:r>
              <a:rPr lang="en-US" altLang="zh-CN" b="1"/>
              <a:t>Binary : Use mean for aggregation</a:t>
            </a:r>
            <a:endParaRPr lang="en-US" altLang="zh-CN" b="1"/>
          </a:p>
        </p:txBody>
      </p:sp>
      <p:sp>
        <p:nvSpPr>
          <p:cNvPr id="11" name="文本框 10"/>
          <p:cNvSpPr txBox="1"/>
          <p:nvPr/>
        </p:nvSpPr>
        <p:spPr>
          <a:xfrm>
            <a:off x="5329555" y="5527675"/>
            <a:ext cx="2734310" cy="8737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noAutofit/>
          </a:bodyPr>
          <a:p>
            <a:pPr algn="ctr">
              <a:lnSpc>
                <a:spcPct val="130000"/>
              </a:lnSpc>
            </a:pPr>
            <a:r>
              <a:rPr lang="en-US" altLang="zh-CN" b="1"/>
              <a:t>Multi-class : Use mode for aggregation</a:t>
            </a:r>
            <a:endParaRPr lang="en-US" altLang="zh-CN" b="1"/>
          </a:p>
        </p:txBody>
      </p:sp>
      <p:cxnSp>
        <p:nvCxnSpPr>
          <p:cNvPr id="12" name="直接箭头连接符 11"/>
          <p:cNvCxnSpPr>
            <a:stCxn id="10" idx="3"/>
          </p:cNvCxnSpPr>
          <p:nvPr/>
        </p:nvCxnSpPr>
        <p:spPr>
          <a:xfrm>
            <a:off x="8063865" y="4384675"/>
            <a:ext cx="1028065" cy="825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8063865" y="5984875"/>
            <a:ext cx="1028065" cy="825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9091930" y="3947795"/>
            <a:ext cx="2734310" cy="8737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noAutofit/>
          </a:bodyPr>
          <a:p>
            <a:pPr algn="ctr">
              <a:lnSpc>
                <a:spcPct val="200000"/>
              </a:lnSpc>
            </a:pPr>
            <a:r>
              <a:rPr lang="en-US" altLang="zh-CN" b="1"/>
              <a:t>The proportion</a:t>
            </a:r>
            <a:endParaRPr lang="en-US" altLang="zh-CN" b="1"/>
          </a:p>
        </p:txBody>
      </p:sp>
      <p:sp>
        <p:nvSpPr>
          <p:cNvPr id="15" name="文本框 14"/>
          <p:cNvSpPr txBox="1"/>
          <p:nvPr/>
        </p:nvSpPr>
        <p:spPr>
          <a:xfrm>
            <a:off x="9091930" y="5527675"/>
            <a:ext cx="2734310" cy="8737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noAutofit/>
          </a:bodyPr>
          <a:p>
            <a:pPr algn="ctr">
              <a:lnSpc>
                <a:spcPct val="200000"/>
              </a:lnSpc>
            </a:pPr>
            <a:r>
              <a:rPr lang="en-US" altLang="zh-CN" b="1"/>
              <a:t>The majority</a:t>
            </a:r>
            <a:endParaRPr lang="en-US" altLang="zh-CN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44772" y="440647"/>
            <a:ext cx="1194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altLang="zh-CN" dirty="0"/>
              <a:t>Data Processing &amp; Feature Engineering</a:t>
            </a:r>
            <a:endParaRPr lang="en-US" altLang="zh-CN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14045" y="1168400"/>
            <a:ext cx="10741025" cy="4893187"/>
            <a:chOff x="1327" y="2000"/>
            <a:chExt cx="16545" cy="6741"/>
          </a:xfrm>
        </p:grpSpPr>
        <p:sp>
          <p:nvSpPr>
            <p:cNvPr id="2" name="文本框 1"/>
            <p:cNvSpPr txBox="1"/>
            <p:nvPr/>
          </p:nvSpPr>
          <p:spPr>
            <a:xfrm>
              <a:off x="1327" y="2000"/>
              <a:ext cx="16545" cy="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457200" indent="-457200">
                <a:buFont typeface="Arial" panose="020B0604020202020204" pitchFamily="34" charset="0"/>
                <a:buChar char="•"/>
                <a:defRPr sz="280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lvl1pPr>
              <a:lvl2pPr marL="914400" lvl="1" indent="-457200">
                <a:buFont typeface="Microsoft Sans Serif" panose="020B0604020202020204" pitchFamily="34" charset="0"/>
                <a:buChar char="—"/>
                <a:defRPr sz="280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lvl2pPr>
            </a:lstStyle>
            <a:p>
              <a:pPr marL="457200" lvl="1" indent="0">
                <a:buNone/>
              </a:pPr>
              <a:r>
                <a:rPr lang="en-US" altLang="zh-CN" dirty="0"/>
                <a:t>Add some new features :</a:t>
              </a:r>
              <a:endParaRPr lang="en-US" altLang="zh-CN" dirty="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28" y="2992"/>
              <a:ext cx="14220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accent5"/>
                  </a:solidFill>
                </a:rPr>
                <a:t># Total income to credit ratio — lower ratio = higher debt burden</a:t>
              </a:r>
              <a:br>
                <a:rPr lang="en-US" altLang="zh-CN"/>
              </a:br>
              <a:r>
                <a:rPr lang="en-US" altLang="zh-CN"/>
                <a:t>df['INCOME_CREDIT_PERC'] = df['AMT_INCOME_TOTAL'] / df['AMT_CREDIT']</a:t>
              </a:r>
              <a:endParaRPr lang="en-US" altLang="zh-CN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933" y="4008"/>
              <a:ext cx="14220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accent5"/>
                  </a:solidFill>
                </a:rPr>
                <a:t># Annuity to income ratio — repayment burden from income</a:t>
              </a:r>
              <a:br>
                <a:rPr lang="en-US" altLang="zh-CN"/>
              </a:br>
              <a:r>
                <a:rPr lang="en-US" altLang="zh-CN"/>
                <a:t>df['ANNUITY_INCOME_PERC'] = df['AMT_ANNUITY'] / df['AMT_INCOME_TOTAL']</a:t>
              </a:r>
              <a:endParaRPr lang="en-US" altLang="zh-CN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3" y="5024"/>
              <a:ext cx="14220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accent5"/>
                  </a:solidFill>
                </a:rPr>
                <a:t># Employment length to age ratio — career stability</a:t>
              </a:r>
              <a:endParaRPr lang="en-US" altLang="zh-CN">
                <a:solidFill>
                  <a:schemeClr val="accent5"/>
                </a:solidFill>
              </a:endParaRPr>
            </a:p>
            <a:p>
              <a:r>
                <a:rPr lang="en-US" altLang="zh-CN"/>
                <a:t>df['EMPLOY_TO_AGE_RATIO'] = df['DAYS_EMPLOYED'] / df['DAYS_BIRTH']</a:t>
              </a:r>
              <a:endParaRPr lang="en-US" altLang="zh-CN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933" y="6125"/>
              <a:ext cx="14220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accent5"/>
                  </a:solidFill>
                </a:rPr>
                <a:t># Credit to goods price ratio — checks if loan exceeds product cost</a:t>
              </a:r>
              <a:endParaRPr lang="en-US" altLang="zh-CN">
                <a:solidFill>
                  <a:schemeClr val="accent5"/>
                </a:solidFill>
              </a:endParaRPr>
            </a:p>
            <a:p>
              <a:r>
                <a:rPr lang="en-US" altLang="zh-CN"/>
                <a:t>df['CREDIT_GOODS_PERC'] = df['AMT_CREDIT'] / df['AMT_GOODS_PRICE']</a:t>
              </a:r>
              <a:endParaRPr lang="en-US" alt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933" y="7056"/>
              <a:ext cx="14220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accent5"/>
                  </a:solidFill>
                </a:rPr>
                <a:t># Annuity to credit ratio — repayment speed</a:t>
              </a:r>
              <a:endParaRPr lang="en-US" altLang="zh-CN">
                <a:solidFill>
                  <a:schemeClr val="accent5"/>
                </a:solidFill>
              </a:endParaRPr>
            </a:p>
            <a:p>
              <a:r>
                <a:rPr lang="en-US" altLang="zh-CN"/>
                <a:t>df['PAYMENT_RATE'] = df['AMT_ANNUITY'] / df['AMT_CREDIT']</a:t>
              </a:r>
              <a:endParaRPr lang="en-US" alt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33" y="8242"/>
              <a:ext cx="3390" cy="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40000"/>
                </a:lnSpc>
              </a:pPr>
              <a:r>
                <a:rPr lang="en-US" altLang="zh-CN" sz="4400">
                  <a:solidFill>
                    <a:schemeClr val="accent5"/>
                  </a:solidFill>
                </a:rPr>
                <a:t>......</a:t>
              </a:r>
              <a:endParaRPr lang="en-US" altLang="zh-CN" sz="4400"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03104" y="127941"/>
            <a:ext cx="1194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altLang="zh-CN" dirty="0"/>
              <a:t>Data Processing &amp; Feature Engineering</a:t>
            </a:r>
            <a:endParaRPr lang="en-US" altLang="zh-CN" dirty="0"/>
          </a:p>
        </p:txBody>
      </p:sp>
      <p:sp>
        <p:nvSpPr>
          <p:cNvPr id="2" name="文本框 1"/>
          <p:cNvSpPr txBox="1"/>
          <p:nvPr/>
        </p:nvSpPr>
        <p:spPr>
          <a:xfrm>
            <a:off x="-161655" y="5114874"/>
            <a:ext cx="12515307" cy="1385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buFont typeface="Arial" panose="020B0604020202020204" pitchFamily="34" charset="0"/>
              <a:buChar char="•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914400" lvl="1" indent="-457200">
              <a:buFont typeface="Microsoft Sans Serif" panose="020B0604020202020204" pitchFamily="34" charset="0"/>
              <a:buChar char="—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 all valid columns from other tables into the main table using the common key column.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500+ features while maintaining computational efficiency.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Memory-efficient encoding strategy with domain-aware financial ratio engineering.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7674" y="976102"/>
            <a:ext cx="523526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Main table: </a:t>
            </a:r>
            <a:endParaRPr lang="en-US" altLang="zh-CN" b="1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Cleaned abnormal values;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Deleted 4 rows with invalid gender codes;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Added 18 new features.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76163" y="2324635"/>
            <a:ext cx="387010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Bureau and balance: </a:t>
            </a:r>
            <a:endParaRPr lang="en-US" altLang="zh-CN" b="1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were aggregated through SK_ID_BUREAU and SK_ID_CURR.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Added 10+ new features;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Independently aggregate the columns credit_active and credit_closed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88694" y="4078863"/>
            <a:ext cx="421461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Previous applications: </a:t>
            </a:r>
            <a:endParaRPr lang="en-US" altLang="zh-CN" b="1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Added 7 new features: 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pplication to credit ratio/Application to goods price ratio...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955" y="3603389"/>
            <a:ext cx="428866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Credit card:</a:t>
            </a:r>
            <a:r>
              <a:rPr lang="en-US" altLang="zh-CN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Added 10+ new features: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utilization ratio/Average utilization ratio/Payment ratio...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44797" y="3439071"/>
            <a:ext cx="410192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Payment behavior: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Added 10+ new features: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installment completion ratio/ DPD flags/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payment consistency metrics..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29600" y="405497"/>
            <a:ext cx="106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Information Value Based Feature Selection</a:t>
            </a:r>
            <a:endParaRPr lang="en-US" altLang="zh-CN" sz="3600" dirty="0">
              <a:solidFill>
                <a:srgbClr val="C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645" y="1341296"/>
            <a:ext cx="12291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buFont typeface="Arial" panose="020B0604020202020204" pitchFamily="34" charset="0"/>
              <a:buChar char="•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914400" lvl="1" indent="-457200">
              <a:buFont typeface="Microsoft Sans Serif" panose="020B0604020202020204" pitchFamily="34" charset="0"/>
              <a:buChar char="—"/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</a:lstStyle>
          <a:p>
            <a:pPr algn="ctr"/>
            <a:r>
              <a:rPr lang="en-US" altLang="zh-CN" dirty="0"/>
              <a:t>Missing Value Filtering:</a:t>
            </a:r>
            <a:endParaRPr lang="en-US" altLang="zh-CN" dirty="0"/>
          </a:p>
          <a:p>
            <a:pPr marL="0" indent="0" algn="ctr">
              <a:buNone/>
            </a:pPr>
            <a:r>
              <a:rPr lang="en-US" altLang="zh-CN" dirty="0"/>
              <a:t>Removed features with excessive missing ratios to ensure data quality.</a:t>
            </a:r>
            <a:endParaRPr lang="en-US" altLang="zh-CN" dirty="0"/>
          </a:p>
          <a:p>
            <a:pPr marL="0" indent="0" algn="ctr">
              <a:buNone/>
            </a:pPr>
            <a:endParaRPr lang="en-US" altLang="zh-CN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4857" y="2726291"/>
            <a:ext cx="5807330" cy="38510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5901</Words>
  <Application>WPS 演示</Application>
  <PresentationFormat>宽屏</PresentationFormat>
  <Paragraphs>366</Paragraphs>
  <Slides>17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Microsoft Sans Serif</vt:lpstr>
      <vt:lpstr>Microsoft JhengHei</vt:lpstr>
      <vt:lpstr>Times New Roman</vt:lpstr>
      <vt:lpstr>等线</vt:lpstr>
      <vt:lpstr>Tahoma</vt:lpstr>
      <vt:lpstr>微软雅黑</vt:lpstr>
      <vt:lpstr>Arial Unicode MS</vt:lpstr>
      <vt:lpstr>等线 Light</vt:lpstr>
      <vt:lpstr>Office 主题​​</vt:lpstr>
      <vt:lpstr>1_Office 主题​​</vt:lpstr>
      <vt:lpstr>MAFS 5440 Artificial Intelligence in Fintech  Project1: Home Credit Default Risk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DS4023 Machine Learning Group Project: Customer Churn Prediction on Credit Card Services using Machine Learning Models</dc:title>
  <dc:creator>Qiu Kedeng</dc:creator>
  <cp:lastModifiedBy>阿牛。</cp:lastModifiedBy>
  <cp:revision>50</cp:revision>
  <dcterms:created xsi:type="dcterms:W3CDTF">2023-05-20T10:37:00Z</dcterms:created>
  <dcterms:modified xsi:type="dcterms:W3CDTF">2025-11-15T16:43:09Z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5BA0625A0DFD4C8480F46318502AF9DA_13</vt:lpwstr>
  </property>
  <property fmtid="{D5CDD505-2E9C-101B-9397-08002B2CF9AE}" pid="3" name="KSOProductBuildVer">
    <vt:lpwstr>2052-12.1.0.23542</vt:lpwstr>
  </property>
</Properties>
</file>