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87" r:id="rId3"/>
    <p:sldId id="256" r:id="rId4"/>
    <p:sldId id="257" r:id="rId5"/>
    <p:sldId id="258" r:id="rId6"/>
    <p:sldId id="259" r:id="rId7"/>
    <p:sldId id="262" r:id="rId8"/>
    <p:sldId id="276" r:id="rId9"/>
    <p:sldId id="277" r:id="rId10"/>
    <p:sldId id="281" r:id="rId11"/>
    <p:sldId id="260" r:id="rId12"/>
    <p:sldId id="263" r:id="rId13"/>
    <p:sldId id="269" r:id="rId14"/>
    <p:sldId id="266" r:id="rId15"/>
    <p:sldId id="282" r:id="rId16"/>
    <p:sldId id="272" r:id="rId17"/>
    <p:sldId id="283" r:id="rId18"/>
    <p:sldId id="285" r:id="rId19"/>
    <p:sldId id="284" r:id="rId20"/>
    <p:sldId id="273" r:id="rId21"/>
    <p:sldId id="274" r:id="rId22"/>
    <p:sldId id="278" r:id="rId23"/>
    <p:sldId id="275" r:id="rId24"/>
    <p:sldId id="279" r:id="rId25"/>
    <p:sldId id="280" r:id="rId26"/>
    <p:sldId id="267" r:id="rId27"/>
    <p:sldId id="268"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04040"/>
    <a:srgbClr val="9AB2A6"/>
    <a:srgbClr val="CDE5DF"/>
    <a:srgbClr val="05919C"/>
    <a:srgbClr val="8FAA9C"/>
    <a:srgbClr val="75BFBE"/>
    <a:srgbClr val="9BCBBF"/>
    <a:srgbClr val="6CC7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306799F8-075E-4A3A-A7F6-7FBC6576F1A4}" styleName="主题样式 2 - 强调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55" autoAdjust="0"/>
    <p:restoredTop sz="95507" autoAdjust="0"/>
  </p:normalViewPr>
  <p:slideViewPr>
    <p:cSldViewPr snapToGrid="0">
      <p:cViewPr varScale="1">
        <p:scale>
          <a:sx n="94" d="100"/>
          <a:sy n="94" d="100"/>
        </p:scale>
        <p:origin x="864" y="45"/>
      </p:cViewPr>
      <p:guideLst/>
    </p:cSldViewPr>
  </p:slideViewPr>
  <p:notesTextViewPr>
    <p:cViewPr>
      <p:scale>
        <a:sx n="1" d="1"/>
        <a:sy n="1" d="1"/>
      </p:scale>
      <p:origin x="0" y="0"/>
    </p:cViewPr>
  </p:notesTextViewPr>
  <p:sorterViewPr>
    <p:cViewPr>
      <p:scale>
        <a:sx n="200" d="100"/>
        <a:sy n="200" d="100"/>
      </p:scale>
      <p:origin x="0" y="-740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4648651-E213-4372-96F2-1DD1B33E727F}" type="datetimeFigureOut">
              <a:rPr lang="zh-Hans-HK" altLang="en-US" smtClean="0"/>
              <a:t>26/5/2019</a:t>
            </a:fld>
            <a:endParaRPr lang="zh-Hans-HK" altLang="en-US"/>
          </a:p>
        </p:txBody>
      </p:sp>
      <p:sp>
        <p:nvSpPr>
          <p:cNvPr id="5" name="Footer Placeholder 4"/>
          <p:cNvSpPr>
            <a:spLocks noGrp="1"/>
          </p:cNvSpPr>
          <p:nvPr>
            <p:ph type="ftr" sz="quarter" idx="11"/>
          </p:nvPr>
        </p:nvSpPr>
        <p:spPr/>
        <p:txBody>
          <a:bodyPr/>
          <a:lstStyle/>
          <a:p>
            <a:endParaRPr lang="zh-Hans-HK" altLang="en-US"/>
          </a:p>
        </p:txBody>
      </p:sp>
      <p:sp>
        <p:nvSpPr>
          <p:cNvPr id="6" name="Slide Number Placeholder 5"/>
          <p:cNvSpPr>
            <a:spLocks noGrp="1"/>
          </p:cNvSpPr>
          <p:nvPr>
            <p:ph type="sldNum" sz="quarter" idx="12"/>
          </p:nvPr>
        </p:nvSpPr>
        <p:spPr/>
        <p:txBody>
          <a:bodyPr/>
          <a:lstStyle/>
          <a:p>
            <a:fld id="{54DDD334-8614-4C10-B70E-FD50A7C5A2C9}" type="slidenum">
              <a:rPr lang="zh-Hans-HK" altLang="en-US" smtClean="0"/>
              <a:t>‹#›</a:t>
            </a:fld>
            <a:endParaRPr lang="zh-Hans-HK" altLang="en-US"/>
          </a:p>
        </p:txBody>
      </p:sp>
    </p:spTree>
    <p:extLst>
      <p:ext uri="{BB962C8B-B14F-4D97-AF65-F5344CB8AC3E}">
        <p14:creationId xmlns:p14="http://schemas.microsoft.com/office/powerpoint/2010/main" val="1428691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A4648651-E213-4372-96F2-1DD1B33E727F}" type="datetimeFigureOut">
              <a:rPr lang="zh-Hans-HK" altLang="en-US" smtClean="0"/>
              <a:t>26/5/2019</a:t>
            </a:fld>
            <a:endParaRPr lang="zh-Hans-HK" altLang="en-US"/>
          </a:p>
        </p:txBody>
      </p:sp>
      <p:sp>
        <p:nvSpPr>
          <p:cNvPr id="5" name="Footer Placeholder 4"/>
          <p:cNvSpPr>
            <a:spLocks noGrp="1"/>
          </p:cNvSpPr>
          <p:nvPr>
            <p:ph type="ftr" sz="quarter" idx="11"/>
          </p:nvPr>
        </p:nvSpPr>
        <p:spPr/>
        <p:txBody>
          <a:bodyPr/>
          <a:lstStyle/>
          <a:p>
            <a:endParaRPr lang="zh-Hans-HK" altLang="en-US"/>
          </a:p>
        </p:txBody>
      </p:sp>
      <p:sp>
        <p:nvSpPr>
          <p:cNvPr id="6" name="Slide Number Placeholder 5"/>
          <p:cNvSpPr>
            <a:spLocks noGrp="1"/>
          </p:cNvSpPr>
          <p:nvPr>
            <p:ph type="sldNum" sz="quarter" idx="12"/>
          </p:nvPr>
        </p:nvSpPr>
        <p:spPr/>
        <p:txBody>
          <a:bodyPr/>
          <a:lstStyle/>
          <a:p>
            <a:fld id="{54DDD334-8614-4C10-B70E-FD50A7C5A2C9}" type="slidenum">
              <a:rPr lang="zh-Hans-HK" altLang="en-US" smtClean="0"/>
              <a:t>‹#›</a:t>
            </a:fld>
            <a:endParaRPr lang="zh-Hans-HK" altLang="en-US"/>
          </a:p>
        </p:txBody>
      </p:sp>
    </p:spTree>
    <p:extLst>
      <p:ext uri="{BB962C8B-B14F-4D97-AF65-F5344CB8AC3E}">
        <p14:creationId xmlns:p14="http://schemas.microsoft.com/office/powerpoint/2010/main" val="1254448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A4648651-E213-4372-96F2-1DD1B33E727F}" type="datetimeFigureOut">
              <a:rPr lang="zh-Hans-HK" altLang="en-US" smtClean="0"/>
              <a:t>26/5/2019</a:t>
            </a:fld>
            <a:endParaRPr lang="zh-Hans-HK" altLang="en-US"/>
          </a:p>
        </p:txBody>
      </p:sp>
      <p:sp>
        <p:nvSpPr>
          <p:cNvPr id="5" name="Footer Placeholder 4"/>
          <p:cNvSpPr>
            <a:spLocks noGrp="1"/>
          </p:cNvSpPr>
          <p:nvPr>
            <p:ph type="ftr" sz="quarter" idx="11"/>
          </p:nvPr>
        </p:nvSpPr>
        <p:spPr/>
        <p:txBody>
          <a:bodyPr/>
          <a:lstStyle/>
          <a:p>
            <a:endParaRPr lang="zh-Hans-HK" altLang="en-US"/>
          </a:p>
        </p:txBody>
      </p:sp>
      <p:sp>
        <p:nvSpPr>
          <p:cNvPr id="6" name="Slide Number Placeholder 5"/>
          <p:cNvSpPr>
            <a:spLocks noGrp="1"/>
          </p:cNvSpPr>
          <p:nvPr>
            <p:ph type="sldNum" sz="quarter" idx="12"/>
          </p:nvPr>
        </p:nvSpPr>
        <p:spPr/>
        <p:txBody>
          <a:bodyPr/>
          <a:lstStyle/>
          <a:p>
            <a:fld id="{54DDD334-8614-4C10-B70E-FD50A7C5A2C9}" type="slidenum">
              <a:rPr lang="zh-Hans-HK" altLang="en-US" smtClean="0"/>
              <a:t>‹#›</a:t>
            </a:fld>
            <a:endParaRPr lang="zh-Hans-HK" altLang="en-US"/>
          </a:p>
        </p:txBody>
      </p:sp>
    </p:spTree>
    <p:extLst>
      <p:ext uri="{BB962C8B-B14F-4D97-AF65-F5344CB8AC3E}">
        <p14:creationId xmlns:p14="http://schemas.microsoft.com/office/powerpoint/2010/main" val="1127980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513030E9-7A17-4E12-80B2-E8AAD6D856D2}" type="datetimeFigureOut">
              <a:rPr lang="zh-CN" altLang="en-US" smtClean="0"/>
              <a:t>2019/5/26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800FC67-3191-47CA-8D65-AAA420369F8A}" type="slidenum">
              <a:rPr lang="zh-CN" altLang="en-US" smtClean="0"/>
              <a:t>‹#›</a:t>
            </a:fld>
            <a:endParaRPr lang="zh-CN" altLang="en-US"/>
          </a:p>
        </p:txBody>
      </p:sp>
    </p:spTree>
    <p:extLst>
      <p:ext uri="{BB962C8B-B14F-4D97-AF65-F5344CB8AC3E}">
        <p14:creationId xmlns:p14="http://schemas.microsoft.com/office/powerpoint/2010/main" val="481060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13030E9-7A17-4E12-80B2-E8AAD6D856D2}" type="datetimeFigureOut">
              <a:rPr lang="zh-CN" altLang="en-US" smtClean="0"/>
              <a:t>2019/5/26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800FC67-3191-47CA-8D65-AAA420369F8A}" type="slidenum">
              <a:rPr lang="zh-CN" altLang="en-US" smtClean="0"/>
              <a:t>‹#›</a:t>
            </a:fld>
            <a:endParaRPr lang="zh-CN" altLang="en-US"/>
          </a:p>
        </p:txBody>
      </p:sp>
    </p:spTree>
    <p:extLst>
      <p:ext uri="{BB962C8B-B14F-4D97-AF65-F5344CB8AC3E}">
        <p14:creationId xmlns:p14="http://schemas.microsoft.com/office/powerpoint/2010/main" val="647723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513030E9-7A17-4E12-80B2-E8AAD6D856D2}" type="datetimeFigureOut">
              <a:rPr lang="zh-CN" altLang="en-US" smtClean="0"/>
              <a:t>2019/5/26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800FC67-3191-47CA-8D65-AAA420369F8A}" type="slidenum">
              <a:rPr lang="zh-CN" altLang="en-US" smtClean="0"/>
              <a:t>‹#›</a:t>
            </a:fld>
            <a:endParaRPr lang="zh-CN" altLang="en-US"/>
          </a:p>
        </p:txBody>
      </p:sp>
    </p:spTree>
    <p:extLst>
      <p:ext uri="{BB962C8B-B14F-4D97-AF65-F5344CB8AC3E}">
        <p14:creationId xmlns:p14="http://schemas.microsoft.com/office/powerpoint/2010/main" val="1983329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513030E9-7A17-4E12-80B2-E8AAD6D856D2}" type="datetimeFigureOut">
              <a:rPr lang="zh-CN" altLang="en-US" smtClean="0"/>
              <a:t>2019/5/26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800FC67-3191-47CA-8D65-AAA420369F8A}" type="slidenum">
              <a:rPr lang="zh-CN" altLang="en-US" smtClean="0"/>
              <a:t>‹#›</a:t>
            </a:fld>
            <a:endParaRPr lang="zh-CN" altLang="en-US"/>
          </a:p>
        </p:txBody>
      </p:sp>
    </p:spTree>
    <p:extLst>
      <p:ext uri="{BB962C8B-B14F-4D97-AF65-F5344CB8AC3E}">
        <p14:creationId xmlns:p14="http://schemas.microsoft.com/office/powerpoint/2010/main" val="2185196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513030E9-7A17-4E12-80B2-E8AAD6D856D2}" type="datetimeFigureOut">
              <a:rPr lang="zh-CN" altLang="en-US" smtClean="0"/>
              <a:t>2019/5/26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800FC67-3191-47CA-8D65-AAA420369F8A}" type="slidenum">
              <a:rPr lang="zh-CN" altLang="en-US" smtClean="0"/>
              <a:t>‹#›</a:t>
            </a:fld>
            <a:endParaRPr lang="zh-CN" altLang="en-US"/>
          </a:p>
        </p:txBody>
      </p:sp>
    </p:spTree>
    <p:extLst>
      <p:ext uri="{BB962C8B-B14F-4D97-AF65-F5344CB8AC3E}">
        <p14:creationId xmlns:p14="http://schemas.microsoft.com/office/powerpoint/2010/main" val="101016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513030E9-7A17-4E12-80B2-E8AAD6D856D2}" type="datetimeFigureOut">
              <a:rPr lang="zh-CN" altLang="en-US" smtClean="0"/>
              <a:t>2019/5/26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800FC67-3191-47CA-8D65-AAA420369F8A}" type="slidenum">
              <a:rPr lang="zh-CN" altLang="en-US" smtClean="0"/>
              <a:t>‹#›</a:t>
            </a:fld>
            <a:endParaRPr lang="zh-CN" altLang="en-US"/>
          </a:p>
        </p:txBody>
      </p:sp>
    </p:spTree>
    <p:extLst>
      <p:ext uri="{BB962C8B-B14F-4D97-AF65-F5344CB8AC3E}">
        <p14:creationId xmlns:p14="http://schemas.microsoft.com/office/powerpoint/2010/main" val="2355764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3030E9-7A17-4E12-80B2-E8AAD6D856D2}" type="datetimeFigureOut">
              <a:rPr lang="zh-CN" altLang="en-US" smtClean="0"/>
              <a:t>2019/5/26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800FC67-3191-47CA-8D65-AAA420369F8A}" type="slidenum">
              <a:rPr lang="zh-CN" altLang="en-US" smtClean="0"/>
              <a:t>‹#›</a:t>
            </a:fld>
            <a:endParaRPr lang="zh-CN" altLang="en-US"/>
          </a:p>
        </p:txBody>
      </p:sp>
    </p:spTree>
    <p:extLst>
      <p:ext uri="{BB962C8B-B14F-4D97-AF65-F5344CB8AC3E}">
        <p14:creationId xmlns:p14="http://schemas.microsoft.com/office/powerpoint/2010/main" val="1926292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513030E9-7A17-4E12-80B2-E8AAD6D856D2}" type="datetimeFigureOut">
              <a:rPr lang="zh-CN" altLang="en-US" smtClean="0"/>
              <a:t>2019/5/26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800FC67-3191-47CA-8D65-AAA420369F8A}" type="slidenum">
              <a:rPr lang="zh-CN" altLang="en-US" smtClean="0"/>
              <a:t>‹#›</a:t>
            </a:fld>
            <a:endParaRPr lang="zh-CN" altLang="en-US"/>
          </a:p>
        </p:txBody>
      </p:sp>
    </p:spTree>
    <p:extLst>
      <p:ext uri="{BB962C8B-B14F-4D97-AF65-F5344CB8AC3E}">
        <p14:creationId xmlns:p14="http://schemas.microsoft.com/office/powerpoint/2010/main" val="3155631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A4648651-E213-4372-96F2-1DD1B33E727F}" type="datetimeFigureOut">
              <a:rPr lang="zh-Hans-HK" altLang="en-US" smtClean="0"/>
              <a:t>26/5/2019</a:t>
            </a:fld>
            <a:endParaRPr lang="zh-Hans-HK" altLang="en-US"/>
          </a:p>
        </p:txBody>
      </p:sp>
      <p:sp>
        <p:nvSpPr>
          <p:cNvPr id="5" name="Footer Placeholder 4"/>
          <p:cNvSpPr>
            <a:spLocks noGrp="1"/>
          </p:cNvSpPr>
          <p:nvPr>
            <p:ph type="ftr" sz="quarter" idx="11"/>
          </p:nvPr>
        </p:nvSpPr>
        <p:spPr/>
        <p:txBody>
          <a:bodyPr/>
          <a:lstStyle/>
          <a:p>
            <a:endParaRPr lang="zh-Hans-HK" altLang="en-US"/>
          </a:p>
        </p:txBody>
      </p:sp>
      <p:sp>
        <p:nvSpPr>
          <p:cNvPr id="6" name="Slide Number Placeholder 5"/>
          <p:cNvSpPr>
            <a:spLocks noGrp="1"/>
          </p:cNvSpPr>
          <p:nvPr>
            <p:ph type="sldNum" sz="quarter" idx="12"/>
          </p:nvPr>
        </p:nvSpPr>
        <p:spPr/>
        <p:txBody>
          <a:bodyPr/>
          <a:lstStyle/>
          <a:p>
            <a:fld id="{54DDD334-8614-4C10-B70E-FD50A7C5A2C9}" type="slidenum">
              <a:rPr lang="zh-Hans-HK" altLang="en-US" smtClean="0"/>
              <a:t>‹#›</a:t>
            </a:fld>
            <a:endParaRPr lang="zh-Hans-HK" altLang="en-US"/>
          </a:p>
        </p:txBody>
      </p:sp>
    </p:spTree>
    <p:extLst>
      <p:ext uri="{BB962C8B-B14F-4D97-AF65-F5344CB8AC3E}">
        <p14:creationId xmlns:p14="http://schemas.microsoft.com/office/powerpoint/2010/main" val="3556943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513030E9-7A17-4E12-80B2-E8AAD6D856D2}" type="datetimeFigureOut">
              <a:rPr lang="zh-CN" altLang="en-US" smtClean="0"/>
              <a:t>2019/5/26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800FC67-3191-47CA-8D65-AAA420369F8A}" type="slidenum">
              <a:rPr lang="zh-CN" altLang="en-US" smtClean="0"/>
              <a:t>‹#›</a:t>
            </a:fld>
            <a:endParaRPr lang="zh-CN" altLang="en-US"/>
          </a:p>
        </p:txBody>
      </p:sp>
    </p:spTree>
    <p:extLst>
      <p:ext uri="{BB962C8B-B14F-4D97-AF65-F5344CB8AC3E}">
        <p14:creationId xmlns:p14="http://schemas.microsoft.com/office/powerpoint/2010/main" val="41921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13030E9-7A17-4E12-80B2-E8AAD6D856D2}" type="datetimeFigureOut">
              <a:rPr lang="zh-CN" altLang="en-US" smtClean="0"/>
              <a:t>2019/5/26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800FC67-3191-47CA-8D65-AAA420369F8A}" type="slidenum">
              <a:rPr lang="zh-CN" altLang="en-US" smtClean="0"/>
              <a:t>‹#›</a:t>
            </a:fld>
            <a:endParaRPr lang="zh-CN" altLang="en-US"/>
          </a:p>
        </p:txBody>
      </p:sp>
    </p:spTree>
    <p:extLst>
      <p:ext uri="{BB962C8B-B14F-4D97-AF65-F5344CB8AC3E}">
        <p14:creationId xmlns:p14="http://schemas.microsoft.com/office/powerpoint/2010/main" val="2102470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13030E9-7A17-4E12-80B2-E8AAD6D856D2}" type="datetimeFigureOut">
              <a:rPr lang="zh-CN" altLang="en-US" smtClean="0"/>
              <a:t>2019/5/26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800FC67-3191-47CA-8D65-AAA420369F8A}" type="slidenum">
              <a:rPr lang="zh-CN" altLang="en-US" smtClean="0"/>
              <a:t>‹#›</a:t>
            </a:fld>
            <a:endParaRPr lang="zh-CN" altLang="en-US"/>
          </a:p>
        </p:txBody>
      </p:sp>
    </p:spTree>
    <p:extLst>
      <p:ext uri="{BB962C8B-B14F-4D97-AF65-F5344CB8AC3E}">
        <p14:creationId xmlns:p14="http://schemas.microsoft.com/office/powerpoint/2010/main" val="273712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A4648651-E213-4372-96F2-1DD1B33E727F}" type="datetimeFigureOut">
              <a:rPr lang="zh-Hans-HK" altLang="en-US" smtClean="0"/>
              <a:t>26/5/2019</a:t>
            </a:fld>
            <a:endParaRPr lang="zh-Hans-HK" altLang="en-US"/>
          </a:p>
        </p:txBody>
      </p:sp>
      <p:sp>
        <p:nvSpPr>
          <p:cNvPr id="5" name="Footer Placeholder 4"/>
          <p:cNvSpPr>
            <a:spLocks noGrp="1"/>
          </p:cNvSpPr>
          <p:nvPr>
            <p:ph type="ftr" sz="quarter" idx="11"/>
          </p:nvPr>
        </p:nvSpPr>
        <p:spPr/>
        <p:txBody>
          <a:bodyPr/>
          <a:lstStyle/>
          <a:p>
            <a:endParaRPr lang="zh-Hans-HK" altLang="en-US"/>
          </a:p>
        </p:txBody>
      </p:sp>
      <p:sp>
        <p:nvSpPr>
          <p:cNvPr id="6" name="Slide Number Placeholder 5"/>
          <p:cNvSpPr>
            <a:spLocks noGrp="1"/>
          </p:cNvSpPr>
          <p:nvPr>
            <p:ph type="sldNum" sz="quarter" idx="12"/>
          </p:nvPr>
        </p:nvSpPr>
        <p:spPr/>
        <p:txBody>
          <a:bodyPr/>
          <a:lstStyle/>
          <a:p>
            <a:fld id="{54DDD334-8614-4C10-B70E-FD50A7C5A2C9}" type="slidenum">
              <a:rPr lang="zh-Hans-HK" altLang="en-US" smtClean="0"/>
              <a:t>‹#›</a:t>
            </a:fld>
            <a:endParaRPr lang="zh-Hans-HK" altLang="en-US"/>
          </a:p>
        </p:txBody>
      </p:sp>
    </p:spTree>
    <p:extLst>
      <p:ext uri="{BB962C8B-B14F-4D97-AF65-F5344CB8AC3E}">
        <p14:creationId xmlns:p14="http://schemas.microsoft.com/office/powerpoint/2010/main" val="764252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A4648651-E213-4372-96F2-1DD1B33E727F}" type="datetimeFigureOut">
              <a:rPr lang="zh-Hans-HK" altLang="en-US" smtClean="0"/>
              <a:t>26/5/2019</a:t>
            </a:fld>
            <a:endParaRPr lang="zh-Hans-HK" altLang="en-US"/>
          </a:p>
        </p:txBody>
      </p:sp>
      <p:sp>
        <p:nvSpPr>
          <p:cNvPr id="6" name="Footer Placeholder 5"/>
          <p:cNvSpPr>
            <a:spLocks noGrp="1"/>
          </p:cNvSpPr>
          <p:nvPr>
            <p:ph type="ftr" sz="quarter" idx="11"/>
          </p:nvPr>
        </p:nvSpPr>
        <p:spPr/>
        <p:txBody>
          <a:bodyPr/>
          <a:lstStyle/>
          <a:p>
            <a:endParaRPr lang="zh-Hans-HK" altLang="en-US"/>
          </a:p>
        </p:txBody>
      </p:sp>
      <p:sp>
        <p:nvSpPr>
          <p:cNvPr id="7" name="Slide Number Placeholder 6"/>
          <p:cNvSpPr>
            <a:spLocks noGrp="1"/>
          </p:cNvSpPr>
          <p:nvPr>
            <p:ph type="sldNum" sz="quarter" idx="12"/>
          </p:nvPr>
        </p:nvSpPr>
        <p:spPr/>
        <p:txBody>
          <a:bodyPr/>
          <a:lstStyle/>
          <a:p>
            <a:fld id="{54DDD334-8614-4C10-B70E-FD50A7C5A2C9}" type="slidenum">
              <a:rPr lang="zh-Hans-HK" altLang="en-US" smtClean="0"/>
              <a:t>‹#›</a:t>
            </a:fld>
            <a:endParaRPr lang="zh-Hans-HK" altLang="en-US"/>
          </a:p>
        </p:txBody>
      </p:sp>
    </p:spTree>
    <p:extLst>
      <p:ext uri="{BB962C8B-B14F-4D97-AF65-F5344CB8AC3E}">
        <p14:creationId xmlns:p14="http://schemas.microsoft.com/office/powerpoint/2010/main" val="350851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A4648651-E213-4372-96F2-1DD1B33E727F}" type="datetimeFigureOut">
              <a:rPr lang="zh-Hans-HK" altLang="en-US" smtClean="0"/>
              <a:t>26/5/2019</a:t>
            </a:fld>
            <a:endParaRPr lang="zh-Hans-HK" altLang="en-US"/>
          </a:p>
        </p:txBody>
      </p:sp>
      <p:sp>
        <p:nvSpPr>
          <p:cNvPr id="8" name="Footer Placeholder 7"/>
          <p:cNvSpPr>
            <a:spLocks noGrp="1"/>
          </p:cNvSpPr>
          <p:nvPr>
            <p:ph type="ftr" sz="quarter" idx="11"/>
          </p:nvPr>
        </p:nvSpPr>
        <p:spPr/>
        <p:txBody>
          <a:bodyPr/>
          <a:lstStyle/>
          <a:p>
            <a:endParaRPr lang="zh-Hans-HK" altLang="en-US"/>
          </a:p>
        </p:txBody>
      </p:sp>
      <p:sp>
        <p:nvSpPr>
          <p:cNvPr id="9" name="Slide Number Placeholder 8"/>
          <p:cNvSpPr>
            <a:spLocks noGrp="1"/>
          </p:cNvSpPr>
          <p:nvPr>
            <p:ph type="sldNum" sz="quarter" idx="12"/>
          </p:nvPr>
        </p:nvSpPr>
        <p:spPr/>
        <p:txBody>
          <a:bodyPr/>
          <a:lstStyle/>
          <a:p>
            <a:fld id="{54DDD334-8614-4C10-B70E-FD50A7C5A2C9}" type="slidenum">
              <a:rPr lang="zh-Hans-HK" altLang="en-US" smtClean="0"/>
              <a:t>‹#›</a:t>
            </a:fld>
            <a:endParaRPr lang="zh-Hans-HK" altLang="en-US"/>
          </a:p>
        </p:txBody>
      </p:sp>
    </p:spTree>
    <p:extLst>
      <p:ext uri="{BB962C8B-B14F-4D97-AF65-F5344CB8AC3E}">
        <p14:creationId xmlns:p14="http://schemas.microsoft.com/office/powerpoint/2010/main" val="2408143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4648651-E213-4372-96F2-1DD1B33E727F}" type="datetimeFigureOut">
              <a:rPr lang="zh-Hans-HK" altLang="en-US" smtClean="0"/>
              <a:t>26/5/2019</a:t>
            </a:fld>
            <a:endParaRPr lang="zh-Hans-HK" altLang="en-US"/>
          </a:p>
        </p:txBody>
      </p:sp>
      <p:sp>
        <p:nvSpPr>
          <p:cNvPr id="4" name="Footer Placeholder 3"/>
          <p:cNvSpPr>
            <a:spLocks noGrp="1"/>
          </p:cNvSpPr>
          <p:nvPr>
            <p:ph type="ftr" sz="quarter" idx="11"/>
          </p:nvPr>
        </p:nvSpPr>
        <p:spPr/>
        <p:txBody>
          <a:bodyPr/>
          <a:lstStyle/>
          <a:p>
            <a:endParaRPr lang="zh-Hans-HK" altLang="en-US"/>
          </a:p>
        </p:txBody>
      </p:sp>
      <p:sp>
        <p:nvSpPr>
          <p:cNvPr id="5" name="Slide Number Placeholder 4"/>
          <p:cNvSpPr>
            <a:spLocks noGrp="1"/>
          </p:cNvSpPr>
          <p:nvPr>
            <p:ph type="sldNum" sz="quarter" idx="12"/>
          </p:nvPr>
        </p:nvSpPr>
        <p:spPr/>
        <p:txBody>
          <a:bodyPr/>
          <a:lstStyle/>
          <a:p>
            <a:fld id="{54DDD334-8614-4C10-B70E-FD50A7C5A2C9}" type="slidenum">
              <a:rPr lang="zh-Hans-HK" altLang="en-US" smtClean="0"/>
              <a:t>‹#›</a:t>
            </a:fld>
            <a:endParaRPr lang="zh-Hans-HK" altLang="en-US"/>
          </a:p>
        </p:txBody>
      </p:sp>
    </p:spTree>
    <p:extLst>
      <p:ext uri="{BB962C8B-B14F-4D97-AF65-F5344CB8AC3E}">
        <p14:creationId xmlns:p14="http://schemas.microsoft.com/office/powerpoint/2010/main" val="4140496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648651-E213-4372-96F2-1DD1B33E727F}" type="datetimeFigureOut">
              <a:rPr lang="zh-Hans-HK" altLang="en-US" smtClean="0"/>
              <a:t>26/5/2019</a:t>
            </a:fld>
            <a:endParaRPr lang="zh-Hans-HK" altLang="en-US"/>
          </a:p>
        </p:txBody>
      </p:sp>
      <p:sp>
        <p:nvSpPr>
          <p:cNvPr id="3" name="Footer Placeholder 2"/>
          <p:cNvSpPr>
            <a:spLocks noGrp="1"/>
          </p:cNvSpPr>
          <p:nvPr>
            <p:ph type="ftr" sz="quarter" idx="11"/>
          </p:nvPr>
        </p:nvSpPr>
        <p:spPr/>
        <p:txBody>
          <a:bodyPr/>
          <a:lstStyle/>
          <a:p>
            <a:endParaRPr lang="zh-Hans-HK" altLang="en-US"/>
          </a:p>
        </p:txBody>
      </p:sp>
      <p:sp>
        <p:nvSpPr>
          <p:cNvPr id="4" name="Slide Number Placeholder 3"/>
          <p:cNvSpPr>
            <a:spLocks noGrp="1"/>
          </p:cNvSpPr>
          <p:nvPr>
            <p:ph type="sldNum" sz="quarter" idx="12"/>
          </p:nvPr>
        </p:nvSpPr>
        <p:spPr/>
        <p:txBody>
          <a:bodyPr/>
          <a:lstStyle/>
          <a:p>
            <a:fld id="{54DDD334-8614-4C10-B70E-FD50A7C5A2C9}" type="slidenum">
              <a:rPr lang="zh-Hans-HK" altLang="en-US" smtClean="0"/>
              <a:t>‹#›</a:t>
            </a:fld>
            <a:endParaRPr lang="zh-Hans-HK" altLang="en-US"/>
          </a:p>
        </p:txBody>
      </p:sp>
    </p:spTree>
    <p:extLst>
      <p:ext uri="{BB962C8B-B14F-4D97-AF65-F5344CB8AC3E}">
        <p14:creationId xmlns:p14="http://schemas.microsoft.com/office/powerpoint/2010/main" val="1896968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4648651-E213-4372-96F2-1DD1B33E727F}" type="datetimeFigureOut">
              <a:rPr lang="zh-Hans-HK" altLang="en-US" smtClean="0"/>
              <a:t>26/5/2019</a:t>
            </a:fld>
            <a:endParaRPr lang="zh-Hans-HK" altLang="en-US"/>
          </a:p>
        </p:txBody>
      </p:sp>
      <p:sp>
        <p:nvSpPr>
          <p:cNvPr id="6" name="Footer Placeholder 5"/>
          <p:cNvSpPr>
            <a:spLocks noGrp="1"/>
          </p:cNvSpPr>
          <p:nvPr>
            <p:ph type="ftr" sz="quarter" idx="11"/>
          </p:nvPr>
        </p:nvSpPr>
        <p:spPr/>
        <p:txBody>
          <a:bodyPr/>
          <a:lstStyle/>
          <a:p>
            <a:endParaRPr lang="zh-Hans-HK" altLang="en-US"/>
          </a:p>
        </p:txBody>
      </p:sp>
      <p:sp>
        <p:nvSpPr>
          <p:cNvPr id="7" name="Slide Number Placeholder 6"/>
          <p:cNvSpPr>
            <a:spLocks noGrp="1"/>
          </p:cNvSpPr>
          <p:nvPr>
            <p:ph type="sldNum" sz="quarter" idx="12"/>
          </p:nvPr>
        </p:nvSpPr>
        <p:spPr/>
        <p:txBody>
          <a:bodyPr/>
          <a:lstStyle/>
          <a:p>
            <a:fld id="{54DDD334-8614-4C10-B70E-FD50A7C5A2C9}" type="slidenum">
              <a:rPr lang="zh-Hans-HK" altLang="en-US" smtClean="0"/>
              <a:t>‹#›</a:t>
            </a:fld>
            <a:endParaRPr lang="zh-Hans-HK" altLang="en-US"/>
          </a:p>
        </p:txBody>
      </p:sp>
    </p:spTree>
    <p:extLst>
      <p:ext uri="{BB962C8B-B14F-4D97-AF65-F5344CB8AC3E}">
        <p14:creationId xmlns:p14="http://schemas.microsoft.com/office/powerpoint/2010/main" val="3481550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4648651-E213-4372-96F2-1DD1B33E727F}" type="datetimeFigureOut">
              <a:rPr lang="zh-Hans-HK" altLang="en-US" smtClean="0"/>
              <a:t>26/5/2019</a:t>
            </a:fld>
            <a:endParaRPr lang="zh-Hans-HK" altLang="en-US"/>
          </a:p>
        </p:txBody>
      </p:sp>
      <p:sp>
        <p:nvSpPr>
          <p:cNvPr id="6" name="Footer Placeholder 5"/>
          <p:cNvSpPr>
            <a:spLocks noGrp="1"/>
          </p:cNvSpPr>
          <p:nvPr>
            <p:ph type="ftr" sz="quarter" idx="11"/>
          </p:nvPr>
        </p:nvSpPr>
        <p:spPr/>
        <p:txBody>
          <a:bodyPr/>
          <a:lstStyle/>
          <a:p>
            <a:endParaRPr lang="zh-Hans-HK" altLang="en-US"/>
          </a:p>
        </p:txBody>
      </p:sp>
      <p:sp>
        <p:nvSpPr>
          <p:cNvPr id="7" name="Slide Number Placeholder 6"/>
          <p:cNvSpPr>
            <a:spLocks noGrp="1"/>
          </p:cNvSpPr>
          <p:nvPr>
            <p:ph type="sldNum" sz="quarter" idx="12"/>
          </p:nvPr>
        </p:nvSpPr>
        <p:spPr/>
        <p:txBody>
          <a:bodyPr/>
          <a:lstStyle/>
          <a:p>
            <a:fld id="{54DDD334-8614-4C10-B70E-FD50A7C5A2C9}" type="slidenum">
              <a:rPr lang="zh-Hans-HK" altLang="en-US" smtClean="0"/>
              <a:t>‹#›</a:t>
            </a:fld>
            <a:endParaRPr lang="zh-Hans-HK" altLang="en-US"/>
          </a:p>
        </p:txBody>
      </p:sp>
    </p:spTree>
    <p:extLst>
      <p:ext uri="{BB962C8B-B14F-4D97-AF65-F5344CB8AC3E}">
        <p14:creationId xmlns:p14="http://schemas.microsoft.com/office/powerpoint/2010/main" val="1537813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648651-E213-4372-96F2-1DD1B33E727F}" type="datetimeFigureOut">
              <a:rPr lang="zh-Hans-HK" altLang="en-US" smtClean="0"/>
              <a:t>26/5/2019</a:t>
            </a:fld>
            <a:endParaRPr lang="zh-Hans-HK"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Hans-HK"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DDD334-8614-4C10-B70E-FD50A7C5A2C9}" type="slidenum">
              <a:rPr lang="zh-Hans-HK" altLang="en-US" smtClean="0"/>
              <a:t>‹#›</a:t>
            </a:fld>
            <a:endParaRPr lang="zh-Hans-HK" altLang="en-US"/>
          </a:p>
        </p:txBody>
      </p:sp>
    </p:spTree>
    <p:extLst>
      <p:ext uri="{BB962C8B-B14F-4D97-AF65-F5344CB8AC3E}">
        <p14:creationId xmlns:p14="http://schemas.microsoft.com/office/powerpoint/2010/main" val="24052863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13030E9-7A17-4E12-80B2-E8AAD6D856D2}" type="datetimeFigureOut">
              <a:rPr lang="zh-CN" altLang="en-US" smtClean="0"/>
              <a:t>2019/5/26</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800FC67-3191-47CA-8D65-AAA420369F8A}" type="slidenum">
              <a:rPr lang="zh-CN" altLang="en-US" smtClean="0"/>
              <a:t>‹#›</a:t>
            </a:fld>
            <a:endParaRPr lang="zh-CN" altLang="en-US"/>
          </a:p>
        </p:txBody>
      </p:sp>
    </p:spTree>
    <p:extLst>
      <p:ext uri="{BB962C8B-B14F-4D97-AF65-F5344CB8AC3E}">
        <p14:creationId xmlns:p14="http://schemas.microsoft.com/office/powerpoint/2010/main" val="29536311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 name="任意多边形 39"/>
          <p:cNvSpPr/>
          <p:nvPr/>
        </p:nvSpPr>
        <p:spPr>
          <a:xfrm>
            <a:off x="0" y="857250"/>
            <a:ext cx="9144000" cy="257175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ITC Avant Garde Std XLt"/>
              <a:ea typeface="华文细黑"/>
            </a:endParaRPr>
          </a:p>
        </p:txBody>
      </p:sp>
      <p:pic>
        <p:nvPicPr>
          <p:cNvPr id="23" name="图片 22">
            <a:extLst>
              <a:ext uri="{FF2B5EF4-FFF2-40B4-BE49-F238E27FC236}">
                <a16:creationId xmlns:a16="http://schemas.microsoft.com/office/drawing/2014/main" id="{CE0EFB46-FF25-430C-9A3B-0D1915C744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596" y="1247086"/>
            <a:ext cx="8351032" cy="3360443"/>
          </a:xfrm>
          <a:prstGeom prst="rect">
            <a:avLst/>
          </a:prstGeom>
        </p:spPr>
      </p:pic>
      <p:grpSp>
        <p:nvGrpSpPr>
          <p:cNvPr id="3" name="组合 2"/>
          <p:cNvGrpSpPr/>
          <p:nvPr/>
        </p:nvGrpSpPr>
        <p:grpSpPr>
          <a:xfrm>
            <a:off x="-7948354" y="-3084771"/>
            <a:ext cx="16725900" cy="8663713"/>
            <a:chOff x="-10629900" y="-5233493"/>
            <a:chExt cx="22301200" cy="11551617"/>
          </a:xfrm>
        </p:grpSpPr>
        <p:sp>
          <p:nvSpPr>
            <p:cNvPr id="37" name="矩形 36"/>
            <p:cNvSpPr/>
            <p:nvPr/>
          </p:nvSpPr>
          <p:spPr>
            <a:xfrm flipV="1">
              <a:off x="520700" y="539876"/>
              <a:ext cx="11150600" cy="5778248"/>
            </a:xfrm>
            <a:prstGeom prst="rect">
              <a:avLst/>
            </a:prstGeom>
            <a:gradFill flip="none" rotWithShape="1">
              <a:gsLst>
                <a:gs pos="25000">
                  <a:schemeClr val="bg1">
                    <a:alpha val="73000"/>
                  </a:schemeClr>
                </a:gs>
                <a:gs pos="79000">
                  <a:schemeClr val="bg1">
                    <a:alpha val="98000"/>
                  </a:schemeClr>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zh-CN" altLang="en-US" sz="1350">
                <a:solidFill>
                  <a:prstClr val="white"/>
                </a:solidFill>
                <a:latin typeface="ITC Avant Garde Std XLt"/>
                <a:ea typeface="华文细黑"/>
              </a:endParaRPr>
            </a:p>
          </p:txBody>
        </p:sp>
        <p:sp>
          <p:nvSpPr>
            <p:cNvPr id="26" name="矩形 25"/>
            <p:cNvSpPr/>
            <p:nvPr/>
          </p:nvSpPr>
          <p:spPr>
            <a:xfrm flipV="1">
              <a:off x="520700" y="-5233493"/>
              <a:ext cx="11150600" cy="577824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zh-CN" altLang="en-US" sz="1350">
                <a:solidFill>
                  <a:prstClr val="white"/>
                </a:solidFill>
                <a:latin typeface="ITC Avant Garde Std XLt"/>
                <a:ea typeface="华文细黑"/>
              </a:endParaRPr>
            </a:p>
          </p:txBody>
        </p:sp>
        <p:sp>
          <p:nvSpPr>
            <p:cNvPr id="29" name="矩形 28"/>
            <p:cNvSpPr/>
            <p:nvPr/>
          </p:nvSpPr>
          <p:spPr>
            <a:xfrm flipV="1">
              <a:off x="-10629900" y="-5233493"/>
              <a:ext cx="11150600" cy="577824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zh-CN" altLang="en-US" sz="1350">
                <a:solidFill>
                  <a:prstClr val="white"/>
                </a:solidFill>
                <a:latin typeface="ITC Avant Garde Std XLt"/>
                <a:ea typeface="华文细黑"/>
              </a:endParaRPr>
            </a:p>
          </p:txBody>
        </p:sp>
        <p:sp>
          <p:nvSpPr>
            <p:cNvPr id="30" name="矩形 29"/>
            <p:cNvSpPr/>
            <p:nvPr/>
          </p:nvSpPr>
          <p:spPr>
            <a:xfrm flipV="1">
              <a:off x="-10629900" y="539876"/>
              <a:ext cx="11150600" cy="577824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zh-CN" altLang="en-US" sz="1350">
                <a:solidFill>
                  <a:prstClr val="white"/>
                </a:solidFill>
                <a:latin typeface="ITC Avant Garde Std XLt"/>
                <a:ea typeface="华文细黑"/>
              </a:endParaRPr>
            </a:p>
          </p:txBody>
        </p:sp>
      </p:grpSp>
      <p:sp>
        <p:nvSpPr>
          <p:cNvPr id="21" name="文本框 20" descr="e7d195523061f1c0d3ba7f298e59d031c9c3f97027ed136f882110EF8F17BAD1F2C348D17C7856EF46CB4678CC9E44EE1ABA681E3133328A7B4D22AAF822B2429426B2355AA8CC4431B8568D2CF3B73ADF5964BB9916C1AAFCE9EA833C7DDC8425D8BA88DB0599F6A00A20541FA24F913707B9AB8618371F45B8F4E26F5A89A2851711534E8E3A97"/>
          <p:cNvSpPr txBox="1"/>
          <p:nvPr/>
        </p:nvSpPr>
        <p:spPr>
          <a:xfrm>
            <a:off x="2611756" y="2993985"/>
            <a:ext cx="7254405" cy="553998"/>
          </a:xfrm>
          <a:prstGeom prst="rect">
            <a:avLst/>
          </a:prstGeom>
          <a:noFill/>
        </p:spPr>
        <p:txBody>
          <a:bodyPr wrap="square" rtlCol="0">
            <a:spAutoFit/>
          </a:bodyPr>
          <a:lstStyle/>
          <a:p>
            <a:pPr defTabSz="685800"/>
            <a:r>
              <a:rPr lang="en-US" altLang="zh-CN" sz="3000" spc="113" dirty="0">
                <a:solidFill>
                  <a:prstClr val="black">
                    <a:lumMod val="75000"/>
                    <a:lumOff val="25000"/>
                  </a:prstClr>
                </a:solidFill>
                <a:latin typeface="Arca Majora 2 Heavy"/>
              </a:rPr>
              <a:t>- Artificial Intelligence in Finance</a:t>
            </a:r>
            <a:endParaRPr lang="zh-CN" altLang="en-US" sz="3000" spc="113" dirty="0">
              <a:solidFill>
                <a:prstClr val="black">
                  <a:lumMod val="75000"/>
                  <a:lumOff val="25000"/>
                </a:prstClr>
              </a:solidFill>
              <a:latin typeface="Arca Majora 2 Heavy"/>
              <a:ea typeface="华文细黑"/>
            </a:endParaRPr>
          </a:p>
        </p:txBody>
      </p:sp>
      <p:sp>
        <p:nvSpPr>
          <p:cNvPr id="27" name="文本框 26" descr="e7d195523061f1c0d3ba7f298e59d031c9c3f97027ed136f882110EF8F17BAD1F2C348D17C7856EF46CB4678CC9E44EE1ABA681E3133328A7B4D22AAF822B2429426B2355AA8CC4431B8568D2CF3B73ADF5964BB9916C1AAFCE9EA833C7DDC8425D8BA88DB0599F6A00A20541FA24F913707B9AB8618371F45B8F4E26F5A89A2851711534E8E3A97"/>
          <p:cNvSpPr txBox="1"/>
          <p:nvPr/>
        </p:nvSpPr>
        <p:spPr>
          <a:xfrm>
            <a:off x="1198856" y="1939752"/>
            <a:ext cx="5435307" cy="854080"/>
          </a:xfrm>
          <a:prstGeom prst="rect">
            <a:avLst/>
          </a:prstGeom>
          <a:noFill/>
          <a:ln>
            <a:noFill/>
          </a:ln>
        </p:spPr>
        <p:txBody>
          <a:bodyPr wrap="square" rtlCol="0">
            <a:spAutoFit/>
          </a:bodyPr>
          <a:lstStyle/>
          <a:p>
            <a:pPr algn="dist" defTabSz="685800"/>
            <a:r>
              <a:rPr lang="en-US" altLang="zh-CN" sz="4950" dirty="0">
                <a:gradFill>
                  <a:gsLst>
                    <a:gs pos="25000">
                      <a:prstClr val="black">
                        <a:lumMod val="75000"/>
                        <a:lumOff val="25000"/>
                      </a:prstClr>
                    </a:gs>
                    <a:gs pos="79000">
                      <a:prstClr val="black">
                        <a:lumMod val="65000"/>
                        <a:lumOff val="35000"/>
                      </a:prstClr>
                    </a:gs>
                  </a:gsLst>
                  <a:lin ang="18900000" scaled="1"/>
                </a:gradFill>
                <a:latin typeface="Arca Majora 2 Heavy"/>
                <a:ea typeface="华文细黑"/>
              </a:rPr>
              <a:t>Final Assignment</a:t>
            </a:r>
            <a:endParaRPr lang="zh-CN" altLang="en-US" sz="4950" dirty="0">
              <a:gradFill>
                <a:gsLst>
                  <a:gs pos="25000">
                    <a:prstClr val="black">
                      <a:lumMod val="75000"/>
                      <a:lumOff val="25000"/>
                    </a:prstClr>
                  </a:gs>
                  <a:gs pos="79000">
                    <a:prstClr val="black">
                      <a:lumMod val="65000"/>
                      <a:lumOff val="35000"/>
                    </a:prstClr>
                  </a:gs>
                </a:gsLst>
                <a:lin ang="18900000" scaled="1"/>
              </a:gradFill>
              <a:latin typeface="Arca Majora 2 Heavy"/>
              <a:ea typeface="华文细黑"/>
            </a:endParaRPr>
          </a:p>
        </p:txBody>
      </p:sp>
      <p:sp>
        <p:nvSpPr>
          <p:cNvPr id="28" name="等腰三角形 11"/>
          <p:cNvSpPr/>
          <p:nvPr/>
        </p:nvSpPr>
        <p:spPr>
          <a:xfrm rot="5400000">
            <a:off x="254065" y="2077508"/>
            <a:ext cx="831860" cy="555486"/>
          </a:xfrm>
          <a:custGeom>
            <a:avLst/>
            <a:gdLst>
              <a:gd name="connsiteX0" fmla="*/ 0 w 2983525"/>
              <a:gd name="connsiteY0" fmla="*/ 2572004 h 2572004"/>
              <a:gd name="connsiteX1" fmla="*/ 1491763 w 2983525"/>
              <a:gd name="connsiteY1" fmla="*/ 0 h 2572004"/>
              <a:gd name="connsiteX2" fmla="*/ 2983525 w 2983525"/>
              <a:gd name="connsiteY2" fmla="*/ 2572004 h 2572004"/>
              <a:gd name="connsiteX3" fmla="*/ 0 w 2983525"/>
              <a:gd name="connsiteY3" fmla="*/ 2572004 h 2572004"/>
              <a:gd name="connsiteX0" fmla="*/ 0 w 2983525"/>
              <a:gd name="connsiteY0" fmla="*/ 2572004 h 2572004"/>
              <a:gd name="connsiteX1" fmla="*/ 1491763 w 2983525"/>
              <a:gd name="connsiteY1" fmla="*/ 0 h 2572004"/>
              <a:gd name="connsiteX2" fmla="*/ 1774825 w 2983525"/>
              <a:gd name="connsiteY2" fmla="*/ 492379 h 2572004"/>
              <a:gd name="connsiteX3" fmla="*/ 2983525 w 2983525"/>
              <a:gd name="connsiteY3" fmla="*/ 2572004 h 2572004"/>
              <a:gd name="connsiteX4" fmla="*/ 0 w 2983525"/>
              <a:gd name="connsiteY4" fmla="*/ 2572004 h 2572004"/>
              <a:gd name="connsiteX0" fmla="*/ 0 w 2983525"/>
              <a:gd name="connsiteY0" fmla="*/ 2572004 h 2572004"/>
              <a:gd name="connsiteX1" fmla="*/ 1491763 w 2983525"/>
              <a:gd name="connsiteY1" fmla="*/ 0 h 2572004"/>
              <a:gd name="connsiteX2" fmla="*/ 1774825 w 2983525"/>
              <a:gd name="connsiteY2" fmla="*/ 492379 h 2572004"/>
              <a:gd name="connsiteX3" fmla="*/ 2041525 w 2983525"/>
              <a:gd name="connsiteY3" fmla="*/ 949579 h 2572004"/>
              <a:gd name="connsiteX4" fmla="*/ 2983525 w 2983525"/>
              <a:gd name="connsiteY4" fmla="*/ 2572004 h 2572004"/>
              <a:gd name="connsiteX5" fmla="*/ 0 w 2983525"/>
              <a:gd name="connsiteY5" fmla="*/ 2572004 h 2572004"/>
              <a:gd name="connsiteX0" fmla="*/ 2041525 w 2983525"/>
              <a:gd name="connsiteY0" fmla="*/ 949579 h 2572004"/>
              <a:gd name="connsiteX1" fmla="*/ 2983525 w 2983525"/>
              <a:gd name="connsiteY1" fmla="*/ 2572004 h 2572004"/>
              <a:gd name="connsiteX2" fmla="*/ 0 w 2983525"/>
              <a:gd name="connsiteY2" fmla="*/ 2572004 h 2572004"/>
              <a:gd name="connsiteX3" fmla="*/ 1491763 w 2983525"/>
              <a:gd name="connsiteY3" fmla="*/ 0 h 2572004"/>
              <a:gd name="connsiteX4" fmla="*/ 1866265 w 2983525"/>
              <a:gd name="connsiteY4" fmla="*/ 583819 h 2572004"/>
              <a:gd name="connsiteX0" fmla="*/ 2041525 w 2983525"/>
              <a:gd name="connsiteY0" fmla="*/ 949579 h 2572004"/>
              <a:gd name="connsiteX1" fmla="*/ 2983525 w 2983525"/>
              <a:gd name="connsiteY1" fmla="*/ 2572004 h 2572004"/>
              <a:gd name="connsiteX2" fmla="*/ 0 w 2983525"/>
              <a:gd name="connsiteY2" fmla="*/ 2572004 h 2572004"/>
              <a:gd name="connsiteX3" fmla="*/ 1491763 w 2983525"/>
              <a:gd name="connsiteY3" fmla="*/ 0 h 2572004"/>
              <a:gd name="connsiteX4" fmla="*/ 1837690 w 2983525"/>
              <a:gd name="connsiteY4" fmla="*/ 583819 h 257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3525" h="2572004">
                <a:moveTo>
                  <a:pt x="2041525" y="949579"/>
                </a:moveTo>
                <a:lnTo>
                  <a:pt x="2983525" y="2572004"/>
                </a:lnTo>
                <a:lnTo>
                  <a:pt x="0" y="2572004"/>
                </a:lnTo>
                <a:lnTo>
                  <a:pt x="1491763" y="0"/>
                </a:lnTo>
                <a:cubicBezTo>
                  <a:pt x="1586117" y="164126"/>
                  <a:pt x="1837690" y="583819"/>
                  <a:pt x="1837690" y="583819"/>
                </a:cubicBezTo>
              </a:path>
            </a:pathLst>
          </a:custGeom>
          <a:noFill/>
          <a:ln w="50800" cap="rnd">
            <a:gradFill flip="none" rotWithShape="1">
              <a:gsLst>
                <a:gs pos="15000">
                  <a:schemeClr val="tx1">
                    <a:lumMod val="75000"/>
                    <a:lumOff val="25000"/>
                  </a:schemeClr>
                </a:gs>
                <a:gs pos="100000">
                  <a:schemeClr val="tx1">
                    <a:lumMod val="75000"/>
                    <a:lumOff val="25000"/>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zh-CN" altLang="en-US" sz="1350">
              <a:solidFill>
                <a:prstClr val="white"/>
              </a:solidFill>
              <a:latin typeface="ITC Avant Garde Std XLt"/>
              <a:ea typeface="华文细黑"/>
            </a:endParaRPr>
          </a:p>
        </p:txBody>
      </p:sp>
      <p:cxnSp>
        <p:nvCxnSpPr>
          <p:cNvPr id="6177" name="直接连接符 6176"/>
          <p:cNvCxnSpPr/>
          <p:nvPr/>
        </p:nvCxnSpPr>
        <p:spPr>
          <a:xfrm rot="16200000" flipH="1">
            <a:off x="578024" y="1941525"/>
            <a:ext cx="193841" cy="258881"/>
          </a:xfrm>
          <a:prstGeom prst="line">
            <a:avLst/>
          </a:prstGeom>
          <a:ln w="50800" cap="flat">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6205" name="组合 6204"/>
          <p:cNvGrpSpPr/>
          <p:nvPr/>
        </p:nvGrpSpPr>
        <p:grpSpPr>
          <a:xfrm>
            <a:off x="1198856" y="4628259"/>
            <a:ext cx="2989192" cy="729862"/>
            <a:chOff x="1458900" y="4896551"/>
            <a:chExt cx="1747850" cy="738664"/>
          </a:xfrm>
        </p:grpSpPr>
        <p:sp>
          <p:nvSpPr>
            <p:cNvPr id="6203" name="矩形 6202"/>
            <p:cNvSpPr/>
            <p:nvPr/>
          </p:nvSpPr>
          <p:spPr>
            <a:xfrm>
              <a:off x="1458900" y="5000102"/>
              <a:ext cx="1747850" cy="506163"/>
            </a:xfrm>
            <a:prstGeom prst="rect">
              <a:avLst/>
            </a:prstGeom>
            <a:solidFill>
              <a:schemeClr val="accent3"/>
            </a:solidFill>
            <a:ln>
              <a:noFill/>
            </a:ln>
            <a:effectLst>
              <a:outerShdw blurRad="419100" dist="279400" dir="2700000" sx="95000" sy="95000" algn="tl" rotWithShape="0">
                <a:schemeClr val="tx1">
                  <a:lumMod val="50000"/>
                  <a:lumOff val="50000"/>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zh-CN" altLang="en-US" sz="1350">
                <a:solidFill>
                  <a:prstClr val="white"/>
                </a:solidFill>
                <a:latin typeface="ITC Avant Garde Std XLt"/>
                <a:ea typeface="华文细黑"/>
              </a:endParaRPr>
            </a:p>
          </p:txBody>
        </p:sp>
        <p:sp>
          <p:nvSpPr>
            <p:cNvPr id="6204" name="文本框 6203"/>
            <p:cNvSpPr txBox="1"/>
            <p:nvPr/>
          </p:nvSpPr>
          <p:spPr>
            <a:xfrm>
              <a:off x="1554151" y="4896551"/>
              <a:ext cx="1557350" cy="738664"/>
            </a:xfrm>
            <a:prstGeom prst="rect">
              <a:avLst/>
            </a:prstGeom>
            <a:noFill/>
          </p:spPr>
          <p:txBody>
            <a:bodyPr wrap="square" rtlCol="0" anchor="ctr" anchorCtr="0">
              <a:spAutoFit/>
            </a:bodyPr>
            <a:lstStyle/>
            <a:p>
              <a:pPr algn="ctr" defTabSz="685800"/>
              <a:r>
                <a:rPr lang="en-US" altLang="zh-CN" sz="1500" dirty="0">
                  <a:solidFill>
                    <a:prstClr val="white"/>
                  </a:solidFill>
                  <a:latin typeface="Arca Majora 2 Heavy"/>
                  <a:ea typeface="方正兰亭细黑_GBK" panose="02000000000000000000" pitchFamily="2" charset="-122"/>
                </a:rPr>
                <a:t>He Yuhang 20537841</a:t>
              </a:r>
            </a:p>
            <a:p>
              <a:pPr algn="ctr" defTabSz="685800"/>
              <a:r>
                <a:rPr lang="en-US" altLang="zh-CN" sz="1500" dirty="0">
                  <a:solidFill>
                    <a:prstClr val="white"/>
                  </a:solidFill>
                  <a:latin typeface="Arca Majora 2 Heavy"/>
                  <a:ea typeface="方正兰亭细黑_GBK" panose="02000000000000000000" pitchFamily="2" charset="-122"/>
                </a:rPr>
                <a:t>Li </a:t>
              </a:r>
              <a:r>
                <a:rPr lang="en-US" altLang="zh-CN" sz="1500" dirty="0" err="1">
                  <a:solidFill>
                    <a:prstClr val="white"/>
                  </a:solidFill>
                  <a:latin typeface="Arca Majora 2 Heavy"/>
                  <a:ea typeface="方正兰亭细黑_GBK" panose="02000000000000000000" pitchFamily="2" charset="-122"/>
                </a:rPr>
                <a:t>Zhuxuan</a:t>
              </a:r>
              <a:r>
                <a:rPr lang="en-US" altLang="zh-CN" sz="1500" dirty="0">
                  <a:solidFill>
                    <a:prstClr val="white"/>
                  </a:solidFill>
                  <a:latin typeface="Arca Majora 2 Heavy"/>
                  <a:ea typeface="方正兰亭细黑_GBK" panose="02000000000000000000" pitchFamily="2" charset="-122"/>
                </a:rPr>
                <a:t> 20540549</a:t>
              </a:r>
              <a:endParaRPr lang="zh-CN" altLang="en-US" sz="1500" dirty="0">
                <a:solidFill>
                  <a:prstClr val="white"/>
                </a:solidFill>
                <a:latin typeface="Arca Majora 2 Heavy"/>
                <a:ea typeface="方正兰亭细黑_GBK" panose="02000000000000000000" pitchFamily="2" charset="-122"/>
              </a:endParaRPr>
            </a:p>
          </p:txBody>
        </p:sp>
      </p:grpSp>
    </p:spTree>
    <p:extLst>
      <p:ext uri="{BB962C8B-B14F-4D97-AF65-F5344CB8AC3E}">
        <p14:creationId xmlns:p14="http://schemas.microsoft.com/office/powerpoint/2010/main" val="329122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10" presetClass="entr" presetSubtype="0" fill="hold" grpId="0" nodeType="withEffect">
                                  <p:stCondLst>
                                    <p:cond delay="1000"/>
                                  </p:stCondLst>
                                  <p:iterate type="lt">
                                    <p:tmPct val="20000"/>
                                  </p:iterate>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63" presetClass="path" presetSubtype="0" fill="hold" grpId="1" nodeType="withEffect">
                                  <p:stCondLst>
                                    <p:cond delay="1000"/>
                                  </p:stCondLst>
                                  <p:iterate type="lt">
                                    <p:tmPct val="20000"/>
                                  </p:iterate>
                                  <p:childTnLst>
                                    <p:animMotion origin="layout" path="M -6.25E-7 -3.7037E-6 L 0.08399 -3.7037E-6 " pathEditMode="relative" rAng="0" ptsTypes="AA">
                                      <p:cBhvr>
                                        <p:cTn id="14" dur="500" spd="-100000" fill="hold"/>
                                        <p:tgtEl>
                                          <p:spTgt spid="27"/>
                                        </p:tgtEl>
                                        <p:attrNameLst>
                                          <p:attrName>ppt_x</p:attrName>
                                          <p:attrName>ppt_y</p:attrName>
                                        </p:attrNameLst>
                                      </p:cBhvr>
                                      <p:rCtr x="4193" y="0"/>
                                    </p:animMotion>
                                  </p:childTnLst>
                                </p:cTn>
                              </p:par>
                              <p:par>
                                <p:cTn id="15" presetID="10" presetClass="entr" presetSubtype="0" fill="hold" grpId="0" nodeType="withEffect">
                                  <p:stCondLst>
                                    <p:cond delay="100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750"/>
                                        <p:tgtEl>
                                          <p:spTgt spid="28"/>
                                        </p:tgtEl>
                                      </p:cBhvr>
                                    </p:animEffect>
                                  </p:childTnLst>
                                </p:cTn>
                              </p:par>
                              <p:par>
                                <p:cTn id="18" presetID="35" presetClass="path" presetSubtype="0" fill="hold" grpId="1" nodeType="withEffect">
                                  <p:stCondLst>
                                    <p:cond delay="1000"/>
                                  </p:stCondLst>
                                  <p:childTnLst>
                                    <p:animMotion origin="layout" path="M 2.91667E-6 -3.7037E-6 L -0.04193 -3.7037E-6 " pathEditMode="relative" rAng="0" ptsTypes="AA">
                                      <p:cBhvr>
                                        <p:cTn id="19" dur="750" spd="-100000" fill="hold"/>
                                        <p:tgtEl>
                                          <p:spTgt spid="28"/>
                                        </p:tgtEl>
                                        <p:attrNameLst>
                                          <p:attrName>ppt_x</p:attrName>
                                          <p:attrName>ppt_y</p:attrName>
                                        </p:attrNameLst>
                                      </p:cBhvr>
                                      <p:rCtr x="-2096" y="0"/>
                                    </p:animMotion>
                                  </p:childTnLst>
                                </p:cTn>
                              </p:par>
                              <p:par>
                                <p:cTn id="20" presetID="22" presetClass="entr" presetSubtype="1" fill="hold" nodeType="withEffect">
                                  <p:stCondLst>
                                    <p:cond delay="1250"/>
                                  </p:stCondLst>
                                  <p:childTnLst>
                                    <p:set>
                                      <p:cBhvr>
                                        <p:cTn id="21" dur="1" fill="hold">
                                          <p:stCondLst>
                                            <p:cond delay="0"/>
                                          </p:stCondLst>
                                        </p:cTn>
                                        <p:tgtEl>
                                          <p:spTgt spid="6177"/>
                                        </p:tgtEl>
                                        <p:attrNameLst>
                                          <p:attrName>style.visibility</p:attrName>
                                        </p:attrNameLst>
                                      </p:cBhvr>
                                      <p:to>
                                        <p:strVal val="visible"/>
                                      </p:to>
                                    </p:set>
                                    <p:animEffect transition="in" filter="wipe(up)">
                                      <p:cBhvr>
                                        <p:cTn id="22" dur="500"/>
                                        <p:tgtEl>
                                          <p:spTgt spid="6177"/>
                                        </p:tgtEl>
                                      </p:cBhvr>
                                    </p:animEffect>
                                  </p:childTnLst>
                                </p:cTn>
                              </p:par>
                              <p:par>
                                <p:cTn id="23" presetID="10" presetClass="entr" presetSubtype="0" fill="hold" nodeType="withEffect">
                                  <p:stCondLst>
                                    <p:cond delay="1000"/>
                                  </p:stCondLst>
                                  <p:childTnLst>
                                    <p:set>
                                      <p:cBhvr>
                                        <p:cTn id="24" dur="1" fill="hold">
                                          <p:stCondLst>
                                            <p:cond delay="0"/>
                                          </p:stCondLst>
                                        </p:cTn>
                                        <p:tgtEl>
                                          <p:spTgt spid="6205"/>
                                        </p:tgtEl>
                                        <p:attrNameLst>
                                          <p:attrName>style.visibility</p:attrName>
                                        </p:attrNameLst>
                                      </p:cBhvr>
                                      <p:to>
                                        <p:strVal val="visible"/>
                                      </p:to>
                                    </p:set>
                                    <p:animEffect transition="in" filter="fade">
                                      <p:cBhvr>
                                        <p:cTn id="25" dur="750"/>
                                        <p:tgtEl>
                                          <p:spTgt spid="6205"/>
                                        </p:tgtEl>
                                      </p:cBhvr>
                                    </p:animEffect>
                                  </p:childTnLst>
                                </p:cTn>
                              </p:par>
                              <p:par>
                                <p:cTn id="26" presetID="63" presetClass="path" presetSubtype="0" decel="50000" fill="hold" nodeType="withEffect">
                                  <p:stCondLst>
                                    <p:cond delay="1000"/>
                                  </p:stCondLst>
                                  <p:childTnLst>
                                    <p:animMotion origin="layout" path="M -0.01562 3.7037E-7 L 0.11081 3.7037E-7 " pathEditMode="relative" rAng="0" ptsTypes="AA">
                                      <p:cBhvr>
                                        <p:cTn id="27" dur="750" spd="-100000" fill="hold"/>
                                        <p:tgtEl>
                                          <p:spTgt spid="6205"/>
                                        </p:tgtEl>
                                        <p:attrNameLst>
                                          <p:attrName>ppt_x</p:attrName>
                                          <p:attrName>ppt_y</p:attrName>
                                        </p:attrNameLst>
                                      </p:cBhvr>
                                      <p:rCtr x="6315" y="0"/>
                                    </p:animMotion>
                                  </p:childTnLst>
                                </p:cTn>
                              </p:par>
                              <p:par>
                                <p:cTn id="28" presetID="35" presetClass="path" presetSubtype="0" accel="50000" decel="50000" fill="hold" nodeType="withEffect">
                                  <p:stCondLst>
                                    <p:cond delay="1750"/>
                                  </p:stCondLst>
                                  <p:childTnLst>
                                    <p:animMotion origin="layout" path="M -0.01562 3.7037E-7 L -2.29167E-6 3.7037E-7 " pathEditMode="relative" rAng="0" ptsTypes="AA">
                                      <p:cBhvr>
                                        <p:cTn id="29" dur="750" fill="hold"/>
                                        <p:tgtEl>
                                          <p:spTgt spid="6205"/>
                                        </p:tgtEl>
                                        <p:attrNameLst>
                                          <p:attrName>ppt_x</p:attrName>
                                          <p:attrName>ppt_y</p:attrName>
                                        </p:attrNameLst>
                                      </p:cBhvr>
                                      <p:rCtr x="781" y="0"/>
                                    </p:animMotion>
                                  </p:childTnLst>
                                </p:cTn>
                              </p:par>
                              <p:par>
                                <p:cTn id="30" presetID="10" presetClass="entr" presetSubtype="0" fill="hold" grpId="0" nodeType="withEffect">
                                  <p:stCondLst>
                                    <p:cond delay="175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750"/>
                                        <p:tgtEl>
                                          <p:spTgt spid="21"/>
                                        </p:tgtEl>
                                      </p:cBhvr>
                                    </p:animEffect>
                                  </p:childTnLst>
                                </p:cTn>
                              </p:par>
                              <p:par>
                                <p:cTn id="33" presetID="35" presetClass="path" presetSubtype="0" accel="50000" decel="50000" fill="hold" grpId="1" nodeType="withEffect">
                                  <p:stCondLst>
                                    <p:cond delay="1750"/>
                                  </p:stCondLst>
                                  <p:childTnLst>
                                    <p:animMotion origin="layout" path="M -0.01562 3.7037E-7 L -2.29167E-6 3.7037E-7 " pathEditMode="relative" rAng="0" ptsTypes="AA">
                                      <p:cBhvr>
                                        <p:cTn id="34" dur="750" fill="hold"/>
                                        <p:tgtEl>
                                          <p:spTgt spid="21"/>
                                        </p:tgtEl>
                                        <p:attrNameLst>
                                          <p:attrName>ppt_x</p:attrName>
                                          <p:attrName>ppt_y</p:attrName>
                                        </p:attrNameLst>
                                      </p:cBhvr>
                                      <p:rCtr x="781" y="0"/>
                                    </p:animMotion>
                                  </p:childTnLst>
                                </p:cTn>
                              </p:par>
                              <p:par>
                                <p:cTn id="35" presetID="42" presetClass="path" presetSubtype="0" decel="50000" fill="hold" grpId="2" nodeType="withEffect">
                                  <p:stCondLst>
                                    <p:cond delay="2500"/>
                                  </p:stCondLst>
                                  <p:childTnLst>
                                    <p:animMotion origin="layout" path="M -1.45833E-6 2.22222E-6 L -1.45833E-6 -0.05602 " pathEditMode="relative" rAng="0" ptsTypes="AA">
                                      <p:cBhvr>
                                        <p:cTn id="36" dur="750" fill="hold"/>
                                        <p:tgtEl>
                                          <p:spTgt spid="21"/>
                                        </p:tgtEl>
                                        <p:attrNameLst>
                                          <p:attrName>ppt_x</p:attrName>
                                          <p:attrName>ppt_y</p:attrName>
                                        </p:attrNameLst>
                                      </p:cBhvr>
                                      <p:rCtr x="0" y="-28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7" grpId="0"/>
      <p:bldP spid="27" grpId="1"/>
      <p:bldP spid="28" grpId="0" animBg="1"/>
      <p:bldP spid="28"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椭圆 23">
            <a:extLst>
              <a:ext uri="{FF2B5EF4-FFF2-40B4-BE49-F238E27FC236}">
                <a16:creationId xmlns:a16="http://schemas.microsoft.com/office/drawing/2014/main" id="{8BA5519B-3B1E-4A6D-B3AF-4A900FA55CF4}"/>
              </a:ext>
            </a:extLst>
          </p:cNvPr>
          <p:cNvSpPr/>
          <p:nvPr/>
        </p:nvSpPr>
        <p:spPr>
          <a:xfrm>
            <a:off x="524674" y="1031240"/>
            <a:ext cx="2141184" cy="2141184"/>
          </a:xfrm>
          <a:prstGeom prst="ellipse">
            <a:avLst/>
          </a:prstGeom>
          <a:solidFill>
            <a:srgbClr val="059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p>
        </p:txBody>
      </p:sp>
      <p:sp>
        <p:nvSpPr>
          <p:cNvPr id="5" name="矩形 4">
            <a:extLst>
              <a:ext uri="{FF2B5EF4-FFF2-40B4-BE49-F238E27FC236}">
                <a16:creationId xmlns:a16="http://schemas.microsoft.com/office/drawing/2014/main" id="{7041793C-4939-4722-9DC1-B128772E9222}"/>
              </a:ext>
            </a:extLst>
          </p:cNvPr>
          <p:cNvSpPr/>
          <p:nvPr/>
        </p:nvSpPr>
        <p:spPr>
          <a:xfrm>
            <a:off x="1563267" y="0"/>
            <a:ext cx="45719" cy="1031240"/>
          </a:xfrm>
          <a:prstGeom prst="rect">
            <a:avLst/>
          </a:prstGeom>
          <a:solidFill>
            <a:srgbClr val="059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a:p>
        </p:txBody>
      </p:sp>
      <p:pic>
        <p:nvPicPr>
          <p:cNvPr id="6" name="图片 5">
            <a:extLst>
              <a:ext uri="{FF2B5EF4-FFF2-40B4-BE49-F238E27FC236}">
                <a16:creationId xmlns:a16="http://schemas.microsoft.com/office/drawing/2014/main" id="{A3470EAC-E6A8-4980-BCF9-54EB44048B4B}"/>
              </a:ext>
            </a:extLst>
          </p:cNvPr>
          <p:cNvPicPr>
            <a:picLocks noChangeAspect="1"/>
          </p:cNvPicPr>
          <p:nvPr/>
        </p:nvPicPr>
        <p:blipFill rotWithShape="1">
          <a:blip r:embed="rId2"/>
          <a:srcRect l="1907" b="51520"/>
          <a:stretch/>
        </p:blipFill>
        <p:spPr>
          <a:xfrm>
            <a:off x="3251026" y="2179535"/>
            <a:ext cx="5376323" cy="1487986"/>
          </a:xfrm>
          <a:prstGeom prst="rect">
            <a:avLst/>
          </a:prstGeom>
        </p:spPr>
      </p:pic>
      <p:sp>
        <p:nvSpPr>
          <p:cNvPr id="8" name="文本框 7">
            <a:extLst>
              <a:ext uri="{FF2B5EF4-FFF2-40B4-BE49-F238E27FC236}">
                <a16:creationId xmlns:a16="http://schemas.microsoft.com/office/drawing/2014/main" id="{11832E5D-6931-4A28-8859-D04C9740CF63}"/>
              </a:ext>
            </a:extLst>
          </p:cNvPr>
          <p:cNvSpPr txBox="1"/>
          <p:nvPr/>
        </p:nvSpPr>
        <p:spPr>
          <a:xfrm>
            <a:off x="3094420" y="406400"/>
            <a:ext cx="5652953" cy="1754326"/>
          </a:xfrm>
          <a:prstGeom prst="rect">
            <a:avLst/>
          </a:prstGeom>
          <a:noFill/>
        </p:spPr>
        <p:txBody>
          <a:bodyPr wrap="square" rtlCol="0">
            <a:spAutoFit/>
          </a:bodyPr>
          <a:lstStyle/>
          <a:p>
            <a:r>
              <a:rPr lang="en-US" altLang="zh-Hans-HK" b="1" dirty="0"/>
              <a:t>1. </a:t>
            </a:r>
            <a:r>
              <a:rPr lang="en-US" altLang="zh-Hans-HK" b="1" dirty="0" err="1"/>
              <a:t>Codecademy</a:t>
            </a:r>
            <a:endParaRPr lang="en-US" altLang="zh-Hans-HK" b="1" dirty="0"/>
          </a:p>
          <a:p>
            <a:endParaRPr lang="en-US" altLang="zh-Hans-HK" dirty="0"/>
          </a:p>
          <a:p>
            <a:pPr marL="285750" indent="-285750">
              <a:buFont typeface="Wingdings" panose="05000000000000000000" pitchFamily="2" charset="2"/>
              <a:buChar char="v"/>
            </a:pPr>
            <a:r>
              <a:rPr lang="en-US" altLang="zh-Hans-HK" dirty="0"/>
              <a:t>Simple, clear and beautiful designing, users can easily sign up or look through the price. However, it takes some time to find some information about courses.</a:t>
            </a:r>
          </a:p>
          <a:p>
            <a:pPr marL="285750" indent="-285750">
              <a:buFont typeface="Wingdings" panose="05000000000000000000" pitchFamily="2" charset="2"/>
              <a:buChar char="v"/>
            </a:pPr>
            <a:r>
              <a:rPr lang="en-US" altLang="zh-Hans-HK" dirty="0"/>
              <a:t>Score: </a:t>
            </a:r>
            <a:endParaRPr lang="zh-Hans-HK" altLang="en-US" dirty="0"/>
          </a:p>
        </p:txBody>
      </p:sp>
      <p:sp>
        <p:nvSpPr>
          <p:cNvPr id="9" name="星形: 五角 8">
            <a:extLst>
              <a:ext uri="{FF2B5EF4-FFF2-40B4-BE49-F238E27FC236}">
                <a16:creationId xmlns:a16="http://schemas.microsoft.com/office/drawing/2014/main" id="{21E655A9-068E-4F4E-A622-30D207E1DFAC}"/>
              </a:ext>
            </a:extLst>
          </p:cNvPr>
          <p:cNvSpPr/>
          <p:nvPr/>
        </p:nvSpPr>
        <p:spPr>
          <a:xfrm>
            <a:off x="4151292" y="1861748"/>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10" name="星形: 五角 9">
            <a:extLst>
              <a:ext uri="{FF2B5EF4-FFF2-40B4-BE49-F238E27FC236}">
                <a16:creationId xmlns:a16="http://schemas.microsoft.com/office/drawing/2014/main" id="{FFDA5DBE-AB73-4362-A578-0F07CDAEFDF3}"/>
              </a:ext>
            </a:extLst>
          </p:cNvPr>
          <p:cNvSpPr/>
          <p:nvPr/>
        </p:nvSpPr>
        <p:spPr>
          <a:xfrm>
            <a:off x="4445932" y="1861748"/>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11" name="星形: 五角 10">
            <a:extLst>
              <a:ext uri="{FF2B5EF4-FFF2-40B4-BE49-F238E27FC236}">
                <a16:creationId xmlns:a16="http://schemas.microsoft.com/office/drawing/2014/main" id="{497F9F58-2D6F-49B1-BBA0-9749834B27C2}"/>
              </a:ext>
            </a:extLst>
          </p:cNvPr>
          <p:cNvSpPr/>
          <p:nvPr/>
        </p:nvSpPr>
        <p:spPr>
          <a:xfrm>
            <a:off x="4740572" y="1861748"/>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12" name="星形: 五角 11">
            <a:extLst>
              <a:ext uri="{FF2B5EF4-FFF2-40B4-BE49-F238E27FC236}">
                <a16:creationId xmlns:a16="http://schemas.microsoft.com/office/drawing/2014/main" id="{EC27B8A4-D8EB-4900-959C-D3BD6BB7F79A}"/>
              </a:ext>
            </a:extLst>
          </p:cNvPr>
          <p:cNvSpPr/>
          <p:nvPr/>
        </p:nvSpPr>
        <p:spPr>
          <a:xfrm>
            <a:off x="5035212" y="1861748"/>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14" name="文本框 13">
            <a:extLst>
              <a:ext uri="{FF2B5EF4-FFF2-40B4-BE49-F238E27FC236}">
                <a16:creationId xmlns:a16="http://schemas.microsoft.com/office/drawing/2014/main" id="{3EBF8CD6-0ABE-4138-AA53-070E60505622}"/>
              </a:ext>
            </a:extLst>
          </p:cNvPr>
          <p:cNvSpPr txBox="1"/>
          <p:nvPr/>
        </p:nvSpPr>
        <p:spPr>
          <a:xfrm>
            <a:off x="670560" y="4262457"/>
            <a:ext cx="4038600" cy="2308324"/>
          </a:xfrm>
          <a:prstGeom prst="rect">
            <a:avLst/>
          </a:prstGeom>
          <a:noFill/>
        </p:spPr>
        <p:txBody>
          <a:bodyPr wrap="square" rtlCol="0">
            <a:spAutoFit/>
          </a:bodyPr>
          <a:lstStyle/>
          <a:p>
            <a:r>
              <a:rPr lang="en-US" altLang="zh-CN" b="1" dirty="0"/>
              <a:t>2</a:t>
            </a:r>
            <a:r>
              <a:rPr lang="en-US" altLang="zh-Hans-HK" b="1" dirty="0"/>
              <a:t>. w3schools</a:t>
            </a:r>
          </a:p>
          <a:p>
            <a:endParaRPr lang="en-US" altLang="zh-Hans-HK" dirty="0"/>
          </a:p>
          <a:p>
            <a:pPr marL="285750" indent="-285750">
              <a:buFont typeface="Wingdings" panose="05000000000000000000" pitchFamily="2" charset="2"/>
              <a:buChar char="v"/>
            </a:pPr>
            <a:r>
              <a:rPr lang="en-US" altLang="zh-Hans-HK" dirty="0"/>
              <a:t>Simple designing, users can easily </a:t>
            </a:r>
            <a:r>
              <a:rPr lang="en-US" altLang="zh-CN" dirty="0"/>
              <a:t>find language</a:t>
            </a:r>
            <a:r>
              <a:rPr lang="en-US" altLang="zh-Hans-HK" dirty="0"/>
              <a:t> courses on the left. There are some programming examples on the web page. Not beautiful and filled of advertisements.</a:t>
            </a:r>
          </a:p>
          <a:p>
            <a:pPr marL="285750" indent="-285750">
              <a:buFont typeface="Wingdings" panose="05000000000000000000" pitchFamily="2" charset="2"/>
              <a:buChar char="v"/>
            </a:pPr>
            <a:r>
              <a:rPr lang="en-US" altLang="zh-Hans-HK" dirty="0"/>
              <a:t>Score: </a:t>
            </a:r>
            <a:endParaRPr lang="zh-Hans-HK" altLang="en-US" dirty="0"/>
          </a:p>
        </p:txBody>
      </p:sp>
      <p:pic>
        <p:nvPicPr>
          <p:cNvPr id="15" name="图片 14">
            <a:extLst>
              <a:ext uri="{FF2B5EF4-FFF2-40B4-BE49-F238E27FC236}">
                <a16:creationId xmlns:a16="http://schemas.microsoft.com/office/drawing/2014/main" id="{2F59FC03-DCDE-431A-A516-B8F866E66ED1}"/>
              </a:ext>
            </a:extLst>
          </p:cNvPr>
          <p:cNvPicPr>
            <a:picLocks noChangeAspect="1"/>
          </p:cNvPicPr>
          <p:nvPr/>
        </p:nvPicPr>
        <p:blipFill>
          <a:blip r:embed="rId3"/>
          <a:stretch>
            <a:fillRect/>
          </a:stretch>
        </p:blipFill>
        <p:spPr>
          <a:xfrm>
            <a:off x="4770120" y="4093960"/>
            <a:ext cx="3990863" cy="2262187"/>
          </a:xfrm>
          <a:prstGeom prst="rect">
            <a:avLst/>
          </a:prstGeom>
        </p:spPr>
      </p:pic>
      <p:sp>
        <p:nvSpPr>
          <p:cNvPr id="16" name="星形: 五角 15">
            <a:extLst>
              <a:ext uri="{FF2B5EF4-FFF2-40B4-BE49-F238E27FC236}">
                <a16:creationId xmlns:a16="http://schemas.microsoft.com/office/drawing/2014/main" id="{A4BCBDFA-FC8B-43AB-BA29-716B8DDE2C46}"/>
              </a:ext>
            </a:extLst>
          </p:cNvPr>
          <p:cNvSpPr/>
          <p:nvPr/>
        </p:nvSpPr>
        <p:spPr>
          <a:xfrm>
            <a:off x="1668451" y="6249467"/>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17" name="星形: 五角 16">
            <a:extLst>
              <a:ext uri="{FF2B5EF4-FFF2-40B4-BE49-F238E27FC236}">
                <a16:creationId xmlns:a16="http://schemas.microsoft.com/office/drawing/2014/main" id="{9AB9F338-3970-464F-8713-49B602765218}"/>
              </a:ext>
            </a:extLst>
          </p:cNvPr>
          <p:cNvSpPr/>
          <p:nvPr/>
        </p:nvSpPr>
        <p:spPr>
          <a:xfrm>
            <a:off x="1963091" y="6249467"/>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18" name="星形: 五角 17">
            <a:extLst>
              <a:ext uri="{FF2B5EF4-FFF2-40B4-BE49-F238E27FC236}">
                <a16:creationId xmlns:a16="http://schemas.microsoft.com/office/drawing/2014/main" id="{EE8E897F-6CF9-4437-A501-99B0175561D1}"/>
              </a:ext>
            </a:extLst>
          </p:cNvPr>
          <p:cNvSpPr/>
          <p:nvPr/>
        </p:nvSpPr>
        <p:spPr>
          <a:xfrm>
            <a:off x="2257731" y="6249467"/>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19" name="矩形 18">
            <a:extLst>
              <a:ext uri="{FF2B5EF4-FFF2-40B4-BE49-F238E27FC236}">
                <a16:creationId xmlns:a16="http://schemas.microsoft.com/office/drawing/2014/main" id="{28F9BBBF-5E31-4299-8C15-FAA1E40489CC}"/>
              </a:ext>
            </a:extLst>
          </p:cNvPr>
          <p:cNvSpPr/>
          <p:nvPr/>
        </p:nvSpPr>
        <p:spPr>
          <a:xfrm>
            <a:off x="1476907" y="0"/>
            <a:ext cx="45719" cy="927098"/>
          </a:xfrm>
          <a:prstGeom prst="rect">
            <a:avLst/>
          </a:prstGeom>
          <a:solidFill>
            <a:srgbClr val="059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a:p>
        </p:txBody>
      </p:sp>
      <p:sp>
        <p:nvSpPr>
          <p:cNvPr id="20" name="矩形 19">
            <a:extLst>
              <a:ext uri="{FF2B5EF4-FFF2-40B4-BE49-F238E27FC236}">
                <a16:creationId xmlns:a16="http://schemas.microsoft.com/office/drawing/2014/main" id="{61D4D353-3766-4149-92EB-DD1982BABE2B}"/>
              </a:ext>
            </a:extLst>
          </p:cNvPr>
          <p:cNvSpPr/>
          <p:nvPr/>
        </p:nvSpPr>
        <p:spPr>
          <a:xfrm>
            <a:off x="1388008" y="0"/>
            <a:ext cx="45719" cy="812804"/>
          </a:xfrm>
          <a:prstGeom prst="rect">
            <a:avLst/>
          </a:prstGeom>
          <a:solidFill>
            <a:srgbClr val="059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a:p>
        </p:txBody>
      </p:sp>
      <p:sp>
        <p:nvSpPr>
          <p:cNvPr id="21" name="矩形 20">
            <a:extLst>
              <a:ext uri="{FF2B5EF4-FFF2-40B4-BE49-F238E27FC236}">
                <a16:creationId xmlns:a16="http://schemas.microsoft.com/office/drawing/2014/main" id="{0A3F27DD-8708-4EA1-AB05-ED2ED18CE3AA}"/>
              </a:ext>
            </a:extLst>
          </p:cNvPr>
          <p:cNvSpPr/>
          <p:nvPr/>
        </p:nvSpPr>
        <p:spPr>
          <a:xfrm>
            <a:off x="1649627" y="0"/>
            <a:ext cx="45719" cy="721888"/>
          </a:xfrm>
          <a:prstGeom prst="rect">
            <a:avLst/>
          </a:prstGeom>
          <a:solidFill>
            <a:srgbClr val="059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a:p>
        </p:txBody>
      </p:sp>
      <p:sp>
        <p:nvSpPr>
          <p:cNvPr id="22" name="矩形 21">
            <a:extLst>
              <a:ext uri="{FF2B5EF4-FFF2-40B4-BE49-F238E27FC236}">
                <a16:creationId xmlns:a16="http://schemas.microsoft.com/office/drawing/2014/main" id="{F310EDD4-A2CC-4CA0-87CF-9692E1FADED9}"/>
              </a:ext>
            </a:extLst>
          </p:cNvPr>
          <p:cNvSpPr/>
          <p:nvPr/>
        </p:nvSpPr>
        <p:spPr>
          <a:xfrm>
            <a:off x="1736238" y="133054"/>
            <a:ext cx="45719" cy="721888"/>
          </a:xfrm>
          <a:prstGeom prst="rect">
            <a:avLst/>
          </a:prstGeom>
          <a:solidFill>
            <a:srgbClr val="059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a:p>
        </p:txBody>
      </p:sp>
      <p:sp>
        <p:nvSpPr>
          <p:cNvPr id="23" name="椭圆 22">
            <a:extLst>
              <a:ext uri="{FF2B5EF4-FFF2-40B4-BE49-F238E27FC236}">
                <a16:creationId xmlns:a16="http://schemas.microsoft.com/office/drawing/2014/main" id="{F4C163FB-E98C-4E31-A1AC-D12C9C342FD1}"/>
              </a:ext>
            </a:extLst>
          </p:cNvPr>
          <p:cNvSpPr/>
          <p:nvPr/>
        </p:nvSpPr>
        <p:spPr>
          <a:xfrm>
            <a:off x="706507" y="1214775"/>
            <a:ext cx="1775321" cy="177532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sz="2400" dirty="0"/>
          </a:p>
        </p:txBody>
      </p:sp>
      <p:sp>
        <p:nvSpPr>
          <p:cNvPr id="25" name="文本框 24">
            <a:extLst>
              <a:ext uri="{FF2B5EF4-FFF2-40B4-BE49-F238E27FC236}">
                <a16:creationId xmlns:a16="http://schemas.microsoft.com/office/drawing/2014/main" id="{3DADEEA0-AF64-44B7-8C44-815D347A11A8}"/>
              </a:ext>
            </a:extLst>
          </p:cNvPr>
          <p:cNvSpPr txBox="1"/>
          <p:nvPr/>
        </p:nvSpPr>
        <p:spPr>
          <a:xfrm>
            <a:off x="704521" y="1634619"/>
            <a:ext cx="1775321" cy="830997"/>
          </a:xfrm>
          <a:prstGeom prst="rect">
            <a:avLst/>
          </a:prstGeom>
          <a:noFill/>
        </p:spPr>
        <p:txBody>
          <a:bodyPr wrap="square" rtlCol="0">
            <a:spAutoFit/>
          </a:bodyPr>
          <a:lstStyle/>
          <a:p>
            <a:pPr algn="ctr"/>
            <a:r>
              <a:rPr lang="en-US" altLang="zh-Hans-HK" sz="2400" dirty="0"/>
              <a:t>Designing &amp;</a:t>
            </a:r>
          </a:p>
          <a:p>
            <a:pPr algn="ctr"/>
            <a:r>
              <a:rPr lang="en-US" altLang="zh-Hans-HK" sz="2400" dirty="0"/>
              <a:t>Convenience</a:t>
            </a:r>
            <a:endParaRPr lang="zh-Hans-HK" altLang="en-US" sz="2400" dirty="0"/>
          </a:p>
        </p:txBody>
      </p:sp>
    </p:spTree>
    <p:extLst>
      <p:ext uri="{BB962C8B-B14F-4D97-AF65-F5344CB8AC3E}">
        <p14:creationId xmlns:p14="http://schemas.microsoft.com/office/powerpoint/2010/main" val="443667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37F83A5-AD22-4E2C-AC87-106B9E705A41}"/>
              </a:ext>
            </a:extLst>
          </p:cNvPr>
          <p:cNvSpPr/>
          <p:nvPr/>
        </p:nvSpPr>
        <p:spPr>
          <a:xfrm>
            <a:off x="574040" y="1"/>
            <a:ext cx="889000" cy="1604742"/>
          </a:xfrm>
          <a:prstGeom prst="rect">
            <a:avLst/>
          </a:prstGeom>
          <a:solidFill>
            <a:srgbClr val="059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a:p>
        </p:txBody>
      </p:sp>
      <p:sp>
        <p:nvSpPr>
          <p:cNvPr id="4" name="文本框 3">
            <a:extLst>
              <a:ext uri="{FF2B5EF4-FFF2-40B4-BE49-F238E27FC236}">
                <a16:creationId xmlns:a16="http://schemas.microsoft.com/office/drawing/2014/main" id="{080805D5-E2A2-4EB9-9287-A67397DD5DCB}"/>
              </a:ext>
            </a:extLst>
          </p:cNvPr>
          <p:cNvSpPr txBox="1"/>
          <p:nvPr/>
        </p:nvSpPr>
        <p:spPr>
          <a:xfrm>
            <a:off x="2217370" y="313208"/>
            <a:ext cx="6009640" cy="1754326"/>
          </a:xfrm>
          <a:prstGeom prst="rect">
            <a:avLst/>
          </a:prstGeom>
          <a:noFill/>
        </p:spPr>
        <p:txBody>
          <a:bodyPr wrap="square" rtlCol="0">
            <a:spAutoFit/>
          </a:bodyPr>
          <a:lstStyle/>
          <a:p>
            <a:r>
              <a:rPr lang="en-US" altLang="zh-CN" b="1" dirty="0"/>
              <a:t>3</a:t>
            </a:r>
            <a:r>
              <a:rPr lang="en-US" altLang="zh-Hans-HK" b="1" dirty="0"/>
              <a:t>. Code S</a:t>
            </a:r>
            <a:r>
              <a:rPr lang="en-US" altLang="zh-CN" b="1" dirty="0"/>
              <a:t>chool</a:t>
            </a:r>
            <a:endParaRPr lang="en-US" altLang="zh-Hans-HK" b="1" dirty="0"/>
          </a:p>
          <a:p>
            <a:endParaRPr lang="en-US" altLang="zh-Hans-HK" dirty="0"/>
          </a:p>
          <a:p>
            <a:pPr marL="285750" indent="-285750">
              <a:buFont typeface="Wingdings" panose="05000000000000000000" pitchFamily="2" charset="2"/>
              <a:buChar char="v"/>
            </a:pPr>
            <a:r>
              <a:rPr lang="en-US" altLang="zh-Hans-HK" dirty="0"/>
              <a:t>C</a:t>
            </a:r>
            <a:r>
              <a:rPr lang="en-US" altLang="zh-CN" dirty="0"/>
              <a:t>ool, s</a:t>
            </a:r>
            <a:r>
              <a:rPr lang="en-US" altLang="zh-Hans-HK" dirty="0"/>
              <a:t>imple designing, users can easily look through all services it provide via the category. The whole web design is black which gives users a professional feel. </a:t>
            </a:r>
          </a:p>
          <a:p>
            <a:pPr marL="285750" indent="-285750">
              <a:buFont typeface="Wingdings" panose="05000000000000000000" pitchFamily="2" charset="2"/>
              <a:buChar char="v"/>
            </a:pPr>
            <a:r>
              <a:rPr lang="en-US" altLang="zh-Hans-HK" dirty="0"/>
              <a:t>Score: </a:t>
            </a:r>
            <a:endParaRPr lang="zh-Hans-HK" altLang="en-US" dirty="0"/>
          </a:p>
        </p:txBody>
      </p:sp>
      <p:sp>
        <p:nvSpPr>
          <p:cNvPr id="5" name="星形: 五角 4">
            <a:extLst>
              <a:ext uri="{FF2B5EF4-FFF2-40B4-BE49-F238E27FC236}">
                <a16:creationId xmlns:a16="http://schemas.microsoft.com/office/drawing/2014/main" id="{D3283217-7383-4857-A01D-9536EF0AD710}"/>
              </a:ext>
            </a:extLst>
          </p:cNvPr>
          <p:cNvSpPr/>
          <p:nvPr/>
        </p:nvSpPr>
        <p:spPr>
          <a:xfrm>
            <a:off x="3218130" y="1771305"/>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6" name="星形: 五角 5">
            <a:extLst>
              <a:ext uri="{FF2B5EF4-FFF2-40B4-BE49-F238E27FC236}">
                <a16:creationId xmlns:a16="http://schemas.microsoft.com/office/drawing/2014/main" id="{6858ACAD-8357-4CB5-A167-1514BBE69050}"/>
              </a:ext>
            </a:extLst>
          </p:cNvPr>
          <p:cNvSpPr/>
          <p:nvPr/>
        </p:nvSpPr>
        <p:spPr>
          <a:xfrm>
            <a:off x="3512770" y="1771305"/>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7" name="星形: 五角 6">
            <a:extLst>
              <a:ext uri="{FF2B5EF4-FFF2-40B4-BE49-F238E27FC236}">
                <a16:creationId xmlns:a16="http://schemas.microsoft.com/office/drawing/2014/main" id="{55A23C95-AC60-4964-BA2B-1D9C94BFCB72}"/>
              </a:ext>
            </a:extLst>
          </p:cNvPr>
          <p:cNvSpPr/>
          <p:nvPr/>
        </p:nvSpPr>
        <p:spPr>
          <a:xfrm>
            <a:off x="3807410" y="1771305"/>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8" name="星形: 五角 7">
            <a:extLst>
              <a:ext uri="{FF2B5EF4-FFF2-40B4-BE49-F238E27FC236}">
                <a16:creationId xmlns:a16="http://schemas.microsoft.com/office/drawing/2014/main" id="{F61BDE5E-14F7-4873-A534-F2DA8442CAD2}"/>
              </a:ext>
            </a:extLst>
          </p:cNvPr>
          <p:cNvSpPr/>
          <p:nvPr/>
        </p:nvSpPr>
        <p:spPr>
          <a:xfrm>
            <a:off x="4102050" y="1771305"/>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9" name="星形: 五角 8">
            <a:extLst>
              <a:ext uri="{FF2B5EF4-FFF2-40B4-BE49-F238E27FC236}">
                <a16:creationId xmlns:a16="http://schemas.microsoft.com/office/drawing/2014/main" id="{26D45E69-C369-434C-82A7-80ECFA613FB9}"/>
              </a:ext>
            </a:extLst>
          </p:cNvPr>
          <p:cNvSpPr/>
          <p:nvPr/>
        </p:nvSpPr>
        <p:spPr>
          <a:xfrm>
            <a:off x="4396690" y="1771305"/>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11" name="矩形 10">
            <a:extLst>
              <a:ext uri="{FF2B5EF4-FFF2-40B4-BE49-F238E27FC236}">
                <a16:creationId xmlns:a16="http://schemas.microsoft.com/office/drawing/2014/main" id="{19EDDA68-46AE-4C97-8473-7E7F394766CE}"/>
              </a:ext>
            </a:extLst>
          </p:cNvPr>
          <p:cNvSpPr/>
          <p:nvPr/>
        </p:nvSpPr>
        <p:spPr>
          <a:xfrm>
            <a:off x="812416" y="0"/>
            <a:ext cx="554000" cy="23444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p>
        </p:txBody>
      </p:sp>
      <p:pic>
        <p:nvPicPr>
          <p:cNvPr id="12" name="图片 11">
            <a:extLst>
              <a:ext uri="{FF2B5EF4-FFF2-40B4-BE49-F238E27FC236}">
                <a16:creationId xmlns:a16="http://schemas.microsoft.com/office/drawing/2014/main" id="{C74DF5C6-5EF5-4680-98C6-1AD579E7DBCC}"/>
              </a:ext>
            </a:extLst>
          </p:cNvPr>
          <p:cNvPicPr>
            <a:picLocks noChangeAspect="1"/>
          </p:cNvPicPr>
          <p:nvPr/>
        </p:nvPicPr>
        <p:blipFill rotWithShape="1">
          <a:blip r:embed="rId2"/>
          <a:srcRect b="26364"/>
          <a:stretch/>
        </p:blipFill>
        <p:spPr>
          <a:xfrm>
            <a:off x="2380629" y="2111792"/>
            <a:ext cx="5000107" cy="1838203"/>
          </a:xfrm>
          <a:prstGeom prst="rect">
            <a:avLst/>
          </a:prstGeom>
        </p:spPr>
      </p:pic>
      <p:sp>
        <p:nvSpPr>
          <p:cNvPr id="13" name="文本框 12">
            <a:extLst>
              <a:ext uri="{FF2B5EF4-FFF2-40B4-BE49-F238E27FC236}">
                <a16:creationId xmlns:a16="http://schemas.microsoft.com/office/drawing/2014/main" id="{A10E1DB6-D491-4619-9DA5-9B045E5F6244}"/>
              </a:ext>
            </a:extLst>
          </p:cNvPr>
          <p:cNvSpPr txBox="1"/>
          <p:nvPr/>
        </p:nvSpPr>
        <p:spPr>
          <a:xfrm rot="10800000">
            <a:off x="794248" y="218970"/>
            <a:ext cx="553998" cy="1271542"/>
          </a:xfrm>
          <a:prstGeom prst="rect">
            <a:avLst/>
          </a:prstGeom>
          <a:noFill/>
        </p:spPr>
        <p:txBody>
          <a:bodyPr vert="eaVert" wrap="square" rtlCol="0">
            <a:spAutoFit/>
          </a:bodyPr>
          <a:lstStyle/>
          <a:p>
            <a:pPr algn="ctr"/>
            <a:r>
              <a:rPr lang="en-US" altLang="zh-Hans-HK" sz="2400" dirty="0">
                <a:latin typeface="+mj-lt"/>
              </a:rPr>
              <a:t>Continue</a:t>
            </a:r>
          </a:p>
        </p:txBody>
      </p:sp>
      <p:sp>
        <p:nvSpPr>
          <p:cNvPr id="21" name="文本框 20">
            <a:extLst>
              <a:ext uri="{FF2B5EF4-FFF2-40B4-BE49-F238E27FC236}">
                <a16:creationId xmlns:a16="http://schemas.microsoft.com/office/drawing/2014/main" id="{D06BFA16-201A-49D8-AA77-4A5C4879668B}"/>
              </a:ext>
            </a:extLst>
          </p:cNvPr>
          <p:cNvSpPr txBox="1"/>
          <p:nvPr/>
        </p:nvSpPr>
        <p:spPr>
          <a:xfrm>
            <a:off x="568554" y="4234850"/>
            <a:ext cx="2669059" cy="2308324"/>
          </a:xfrm>
          <a:prstGeom prst="rect">
            <a:avLst/>
          </a:prstGeom>
          <a:noFill/>
        </p:spPr>
        <p:txBody>
          <a:bodyPr wrap="square" rtlCol="0">
            <a:spAutoFit/>
          </a:bodyPr>
          <a:lstStyle/>
          <a:p>
            <a:r>
              <a:rPr lang="en-US" altLang="zh-CN" b="1" dirty="0"/>
              <a:t>4</a:t>
            </a:r>
            <a:r>
              <a:rPr lang="en-US" altLang="zh-Hans-HK" b="1" dirty="0"/>
              <a:t>. Co</a:t>
            </a:r>
            <a:r>
              <a:rPr lang="en-US" altLang="zh-CN" b="1" dirty="0"/>
              <a:t>ursera</a:t>
            </a:r>
            <a:endParaRPr lang="en-US" altLang="zh-Hans-HK" b="1" dirty="0"/>
          </a:p>
          <a:p>
            <a:endParaRPr lang="en-US" altLang="zh-Hans-HK" dirty="0"/>
          </a:p>
          <a:p>
            <a:pPr marL="285750" indent="-285750">
              <a:buFont typeface="Wingdings" panose="05000000000000000000" pitchFamily="2" charset="2"/>
              <a:buChar char="v"/>
            </a:pPr>
            <a:r>
              <a:rPr lang="en-US" altLang="zh-Hans-HK" dirty="0"/>
              <a:t>Simple, clear designing, users can easily look through all services it provides and</a:t>
            </a:r>
            <a:r>
              <a:rPr lang="zh-CN" altLang="en-US" dirty="0"/>
              <a:t> </a:t>
            </a:r>
            <a:r>
              <a:rPr lang="en-US" altLang="zh-CN" dirty="0"/>
              <a:t>the</a:t>
            </a:r>
            <a:r>
              <a:rPr lang="zh-CN" altLang="en-US" dirty="0"/>
              <a:t> </a:t>
            </a:r>
            <a:r>
              <a:rPr lang="en-US" altLang="zh-CN" dirty="0"/>
              <a:t>course</a:t>
            </a:r>
            <a:r>
              <a:rPr lang="zh-CN" altLang="en-US" dirty="0"/>
              <a:t> </a:t>
            </a:r>
            <a:r>
              <a:rPr lang="en-US" altLang="zh-CN" dirty="0"/>
              <a:t>information.</a:t>
            </a:r>
            <a:endParaRPr lang="en-US" altLang="zh-Hans-HK" dirty="0"/>
          </a:p>
          <a:p>
            <a:pPr marL="285750" indent="-285750">
              <a:buFont typeface="Wingdings" panose="05000000000000000000" pitchFamily="2" charset="2"/>
              <a:buChar char="v"/>
            </a:pPr>
            <a:r>
              <a:rPr lang="en-US" altLang="zh-Hans-HK" dirty="0"/>
              <a:t>Score: </a:t>
            </a:r>
            <a:endParaRPr lang="zh-Hans-HK" altLang="en-US" dirty="0"/>
          </a:p>
        </p:txBody>
      </p:sp>
      <p:sp>
        <p:nvSpPr>
          <p:cNvPr id="22" name="星形: 五角 21">
            <a:extLst>
              <a:ext uri="{FF2B5EF4-FFF2-40B4-BE49-F238E27FC236}">
                <a16:creationId xmlns:a16="http://schemas.microsoft.com/office/drawing/2014/main" id="{F6D7A71A-2C07-4058-9890-FF9F0ADFBFF5}"/>
              </a:ext>
            </a:extLst>
          </p:cNvPr>
          <p:cNvSpPr/>
          <p:nvPr/>
        </p:nvSpPr>
        <p:spPr>
          <a:xfrm>
            <a:off x="1574919" y="6228997"/>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23" name="星形: 五角 22">
            <a:extLst>
              <a:ext uri="{FF2B5EF4-FFF2-40B4-BE49-F238E27FC236}">
                <a16:creationId xmlns:a16="http://schemas.microsoft.com/office/drawing/2014/main" id="{A7E7B911-6B7F-4A33-B233-8CCD9C58C0D5}"/>
              </a:ext>
            </a:extLst>
          </p:cNvPr>
          <p:cNvSpPr/>
          <p:nvPr/>
        </p:nvSpPr>
        <p:spPr>
          <a:xfrm>
            <a:off x="1869559" y="6228997"/>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24" name="星形: 五角 23">
            <a:extLst>
              <a:ext uri="{FF2B5EF4-FFF2-40B4-BE49-F238E27FC236}">
                <a16:creationId xmlns:a16="http://schemas.microsoft.com/office/drawing/2014/main" id="{6EC09C68-87F7-41AF-8217-962F5DE4923C}"/>
              </a:ext>
            </a:extLst>
          </p:cNvPr>
          <p:cNvSpPr/>
          <p:nvPr/>
        </p:nvSpPr>
        <p:spPr>
          <a:xfrm>
            <a:off x="2164199" y="6228997"/>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25" name="星形: 五角 24">
            <a:extLst>
              <a:ext uri="{FF2B5EF4-FFF2-40B4-BE49-F238E27FC236}">
                <a16:creationId xmlns:a16="http://schemas.microsoft.com/office/drawing/2014/main" id="{9EDD2CF5-0CA8-4601-A51C-C91CC21F93AF}"/>
              </a:ext>
            </a:extLst>
          </p:cNvPr>
          <p:cNvSpPr/>
          <p:nvPr/>
        </p:nvSpPr>
        <p:spPr>
          <a:xfrm>
            <a:off x="2458839" y="6228997"/>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26" name="星形: 五角 25">
            <a:extLst>
              <a:ext uri="{FF2B5EF4-FFF2-40B4-BE49-F238E27FC236}">
                <a16:creationId xmlns:a16="http://schemas.microsoft.com/office/drawing/2014/main" id="{729BA7F1-10D5-44F6-8417-C8E52A9CD11E}"/>
              </a:ext>
            </a:extLst>
          </p:cNvPr>
          <p:cNvSpPr/>
          <p:nvPr/>
        </p:nvSpPr>
        <p:spPr>
          <a:xfrm>
            <a:off x="2753479" y="6228997"/>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pic>
        <p:nvPicPr>
          <p:cNvPr id="28" name="图片 27">
            <a:extLst>
              <a:ext uri="{FF2B5EF4-FFF2-40B4-BE49-F238E27FC236}">
                <a16:creationId xmlns:a16="http://schemas.microsoft.com/office/drawing/2014/main" id="{2BFBD279-269F-41AA-9069-49C2B2AC3932}"/>
              </a:ext>
            </a:extLst>
          </p:cNvPr>
          <p:cNvPicPr>
            <a:picLocks noChangeAspect="1"/>
          </p:cNvPicPr>
          <p:nvPr/>
        </p:nvPicPr>
        <p:blipFill>
          <a:blip r:embed="rId3"/>
          <a:stretch>
            <a:fillRect/>
          </a:stretch>
        </p:blipFill>
        <p:spPr>
          <a:xfrm>
            <a:off x="3257238" y="4412594"/>
            <a:ext cx="3196725" cy="2029763"/>
          </a:xfrm>
          <a:prstGeom prst="rect">
            <a:avLst/>
          </a:prstGeom>
        </p:spPr>
      </p:pic>
      <p:pic>
        <p:nvPicPr>
          <p:cNvPr id="3" name="图片 2">
            <a:extLst>
              <a:ext uri="{FF2B5EF4-FFF2-40B4-BE49-F238E27FC236}">
                <a16:creationId xmlns:a16="http://schemas.microsoft.com/office/drawing/2014/main" id="{77275559-8A33-4AF7-A51A-DEB5B1C65979}"/>
              </a:ext>
            </a:extLst>
          </p:cNvPr>
          <p:cNvPicPr>
            <a:picLocks noChangeAspect="1"/>
          </p:cNvPicPr>
          <p:nvPr/>
        </p:nvPicPr>
        <p:blipFill rotWithShape="1">
          <a:blip r:embed="rId4"/>
          <a:srcRect l="2722"/>
          <a:stretch/>
        </p:blipFill>
        <p:spPr>
          <a:xfrm>
            <a:off x="6538837" y="4234850"/>
            <a:ext cx="2376563" cy="2241357"/>
          </a:xfrm>
          <a:prstGeom prst="rect">
            <a:avLst/>
          </a:prstGeom>
        </p:spPr>
      </p:pic>
    </p:spTree>
    <p:extLst>
      <p:ext uri="{BB962C8B-B14F-4D97-AF65-F5344CB8AC3E}">
        <p14:creationId xmlns:p14="http://schemas.microsoft.com/office/powerpoint/2010/main" val="1144020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6C8A2E8-0FBC-493C-B064-069AA663C4EB}"/>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21759" t="9091" r="32426" b="-1"/>
          <a:stretch/>
        </p:blipFill>
        <p:spPr>
          <a:xfrm>
            <a:off x="3614166" y="-478"/>
            <a:ext cx="5529834" cy="6857999"/>
          </a:xfrm>
          <a:prstGeom prst="rect">
            <a:avLst/>
          </a:prstGeom>
        </p:spPr>
      </p:pic>
      <p:sp>
        <p:nvSpPr>
          <p:cNvPr id="11" name="Freeform 8">
            <a:extLst>
              <a:ext uri="{FF2B5EF4-FFF2-40B4-BE49-F238E27FC236}">
                <a16:creationId xmlns:a16="http://schemas.microsoft.com/office/drawing/2014/main" id="{9225B0D8-E56E-4ACC-A464-81F406276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 y="-478"/>
            <a:ext cx="7101525"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1">
            <a:extLst>
              <a:ext uri="{FF2B5EF4-FFF2-40B4-BE49-F238E27FC236}">
                <a16:creationId xmlns:a16="http://schemas.microsoft.com/office/drawing/2014/main" id="{8F5D1B28-3976-4367-807C-CAD629CDD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 y="-478"/>
            <a:ext cx="6058539"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文本框 11">
            <a:extLst>
              <a:ext uri="{FF2B5EF4-FFF2-40B4-BE49-F238E27FC236}">
                <a16:creationId xmlns:a16="http://schemas.microsoft.com/office/drawing/2014/main" id="{2E633AD5-16CB-4F37-B96C-11B73C227E57}"/>
              </a:ext>
            </a:extLst>
          </p:cNvPr>
          <p:cNvSpPr txBox="1"/>
          <p:nvPr/>
        </p:nvSpPr>
        <p:spPr>
          <a:xfrm>
            <a:off x="750824" y="2859405"/>
            <a:ext cx="3711321" cy="686435"/>
          </a:xfrm>
          <a:prstGeom prst="rect">
            <a:avLst/>
          </a:prstGeom>
        </p:spPr>
        <p:txBody>
          <a:bodyPr vert="horz" lIns="91440" tIns="45720" rIns="91440" bIns="45720" rtlCol="0" anchor="t">
            <a:normAutofit lnSpcReduction="10000"/>
          </a:bodyPr>
          <a:lstStyle/>
          <a:p>
            <a:pPr defTabSz="914400">
              <a:lnSpc>
                <a:spcPct val="90000"/>
              </a:lnSpc>
              <a:spcBef>
                <a:spcPct val="0"/>
              </a:spcBef>
              <a:spcAft>
                <a:spcPts val="600"/>
              </a:spcAft>
            </a:pPr>
            <a:r>
              <a:rPr lang="en-US" altLang="zh-Hans-HK" sz="4700" kern="1200" dirty="0">
                <a:solidFill>
                  <a:schemeClr val="tx1"/>
                </a:solidFill>
                <a:latin typeface="+mj-lt"/>
                <a:ea typeface="+mj-ea"/>
                <a:cs typeface="+mj-cs"/>
              </a:rPr>
              <a:t>Price</a:t>
            </a:r>
            <a:endParaRPr lang="en-US" altLang="en-US" sz="4700" kern="1200" dirty="0">
              <a:solidFill>
                <a:schemeClr val="tx1"/>
              </a:solidFill>
              <a:latin typeface="+mj-lt"/>
              <a:ea typeface="+mj-ea"/>
              <a:cs typeface="+mj-cs"/>
            </a:endParaRPr>
          </a:p>
        </p:txBody>
      </p:sp>
    </p:spTree>
    <p:extLst>
      <p:ext uri="{BB962C8B-B14F-4D97-AF65-F5344CB8AC3E}">
        <p14:creationId xmlns:p14="http://schemas.microsoft.com/office/powerpoint/2010/main" val="352178215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E4B0DBC-67BB-483B-B5B7-DCBF52095BE4}"/>
              </a:ext>
            </a:extLst>
          </p:cNvPr>
          <p:cNvPicPr>
            <a:picLocks noChangeAspect="1"/>
          </p:cNvPicPr>
          <p:nvPr/>
        </p:nvPicPr>
        <p:blipFill>
          <a:blip r:embed="rId2"/>
          <a:stretch>
            <a:fillRect/>
          </a:stretch>
        </p:blipFill>
        <p:spPr>
          <a:xfrm>
            <a:off x="337695" y="3409573"/>
            <a:ext cx="3909814" cy="1601790"/>
          </a:xfrm>
          <a:prstGeom prst="rect">
            <a:avLst/>
          </a:prstGeom>
        </p:spPr>
      </p:pic>
      <p:sp>
        <p:nvSpPr>
          <p:cNvPr id="9" name="矩形 8">
            <a:extLst>
              <a:ext uri="{FF2B5EF4-FFF2-40B4-BE49-F238E27FC236}">
                <a16:creationId xmlns:a16="http://schemas.microsoft.com/office/drawing/2014/main" id="{38EBCD01-A035-410D-9EF8-B7DF756C3C64}"/>
              </a:ext>
            </a:extLst>
          </p:cNvPr>
          <p:cNvSpPr/>
          <p:nvPr/>
        </p:nvSpPr>
        <p:spPr>
          <a:xfrm>
            <a:off x="337695" y="252209"/>
            <a:ext cx="8439482" cy="7525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p>
        </p:txBody>
      </p:sp>
      <p:sp>
        <p:nvSpPr>
          <p:cNvPr id="5" name="文本框 4">
            <a:extLst>
              <a:ext uri="{FF2B5EF4-FFF2-40B4-BE49-F238E27FC236}">
                <a16:creationId xmlns:a16="http://schemas.microsoft.com/office/drawing/2014/main" id="{166E3F26-05EA-4CBF-B681-34EDEDBA20F7}"/>
              </a:ext>
            </a:extLst>
          </p:cNvPr>
          <p:cNvSpPr txBox="1"/>
          <p:nvPr/>
        </p:nvSpPr>
        <p:spPr>
          <a:xfrm>
            <a:off x="980558" y="325890"/>
            <a:ext cx="7182879" cy="584775"/>
          </a:xfrm>
          <a:prstGeom prst="rect">
            <a:avLst/>
          </a:prstGeom>
          <a:noFill/>
        </p:spPr>
        <p:txBody>
          <a:bodyPr wrap="square" rtlCol="0">
            <a:spAutoFit/>
          </a:bodyPr>
          <a:lstStyle/>
          <a:p>
            <a:pPr algn="ctr"/>
            <a:r>
              <a:rPr lang="en-US" altLang="zh-Hans-HK" sz="3200" dirty="0">
                <a:solidFill>
                  <a:schemeClr val="bg1"/>
                </a:solidFill>
              </a:rPr>
              <a:t>Price of Membership</a:t>
            </a:r>
            <a:endParaRPr lang="zh-Hans-HK" altLang="en-US" sz="3200" dirty="0">
              <a:solidFill>
                <a:schemeClr val="bg1"/>
              </a:solidFill>
            </a:endParaRPr>
          </a:p>
        </p:txBody>
      </p:sp>
      <p:sp>
        <p:nvSpPr>
          <p:cNvPr id="10" name="矩形 9">
            <a:extLst>
              <a:ext uri="{FF2B5EF4-FFF2-40B4-BE49-F238E27FC236}">
                <a16:creationId xmlns:a16="http://schemas.microsoft.com/office/drawing/2014/main" id="{3186D1B2-2843-4F50-842B-C628929B67DF}"/>
              </a:ext>
            </a:extLst>
          </p:cNvPr>
          <p:cNvSpPr/>
          <p:nvPr/>
        </p:nvSpPr>
        <p:spPr>
          <a:xfrm rot="16200000" flipV="1">
            <a:off x="1976564" y="3852205"/>
            <a:ext cx="5161742" cy="4784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p>
        </p:txBody>
      </p:sp>
      <p:sp>
        <p:nvSpPr>
          <p:cNvPr id="11" name="文本框 10">
            <a:extLst>
              <a:ext uri="{FF2B5EF4-FFF2-40B4-BE49-F238E27FC236}">
                <a16:creationId xmlns:a16="http://schemas.microsoft.com/office/drawing/2014/main" id="{5FA068FE-0229-4005-A01E-7430D6F4D1F2}"/>
              </a:ext>
            </a:extLst>
          </p:cNvPr>
          <p:cNvSpPr txBox="1"/>
          <p:nvPr/>
        </p:nvSpPr>
        <p:spPr>
          <a:xfrm>
            <a:off x="337695" y="1313001"/>
            <a:ext cx="3693731" cy="2031325"/>
          </a:xfrm>
          <a:prstGeom prst="rect">
            <a:avLst/>
          </a:prstGeom>
          <a:noFill/>
        </p:spPr>
        <p:txBody>
          <a:bodyPr wrap="square" rtlCol="0">
            <a:spAutoFit/>
          </a:bodyPr>
          <a:lstStyle/>
          <a:p>
            <a:r>
              <a:rPr lang="en-US" altLang="zh-Hans-HK" b="1" dirty="0"/>
              <a:t>1. </a:t>
            </a:r>
            <a:r>
              <a:rPr lang="en-US" altLang="zh-Hans-HK" b="1" dirty="0" err="1"/>
              <a:t>Codecademy</a:t>
            </a:r>
            <a:endParaRPr lang="en-US" altLang="zh-Hans-HK" b="1" dirty="0"/>
          </a:p>
          <a:p>
            <a:endParaRPr lang="en-US" altLang="zh-Hans-HK" dirty="0"/>
          </a:p>
          <a:p>
            <a:pPr marL="285750" indent="-285750">
              <a:buFont typeface="Wingdings" panose="05000000000000000000" pitchFamily="2" charset="2"/>
              <a:buChar char="v"/>
            </a:pPr>
            <a:r>
              <a:rPr lang="en-US" altLang="zh-Hans-HK" dirty="0"/>
              <a:t>$15 – 20 per month, cheap</a:t>
            </a:r>
          </a:p>
          <a:p>
            <a:pPr marL="285750" indent="-285750">
              <a:buFont typeface="Wingdings" panose="05000000000000000000" pitchFamily="2" charset="2"/>
              <a:buChar char="v"/>
            </a:pPr>
            <a:r>
              <a:rPr lang="en-US" altLang="zh-Hans-HK" dirty="0"/>
              <a:t>Unlimited access to </a:t>
            </a:r>
            <a:r>
              <a:rPr lang="en-US" altLang="zh-Hans-HK" dirty="0" err="1"/>
              <a:t>Codecademy</a:t>
            </a:r>
            <a:r>
              <a:rPr lang="en-US" altLang="zh-Hans-HK" dirty="0"/>
              <a:t> course and paths, and other premium features</a:t>
            </a:r>
          </a:p>
          <a:p>
            <a:pPr marL="285750" indent="-285750">
              <a:buFont typeface="Wingdings" panose="05000000000000000000" pitchFamily="2" charset="2"/>
              <a:buChar char="v"/>
            </a:pPr>
            <a:r>
              <a:rPr lang="en-US" altLang="zh-Hans-HK" dirty="0"/>
              <a:t>Score: </a:t>
            </a:r>
            <a:endParaRPr lang="zh-Hans-HK" altLang="en-US" dirty="0"/>
          </a:p>
        </p:txBody>
      </p:sp>
      <p:sp>
        <p:nvSpPr>
          <p:cNvPr id="23" name="星形: 五角 22">
            <a:extLst>
              <a:ext uri="{FF2B5EF4-FFF2-40B4-BE49-F238E27FC236}">
                <a16:creationId xmlns:a16="http://schemas.microsoft.com/office/drawing/2014/main" id="{9DA5B1F5-F681-4AC3-89F8-0FA50FCCC375}"/>
              </a:ext>
            </a:extLst>
          </p:cNvPr>
          <p:cNvSpPr/>
          <p:nvPr/>
        </p:nvSpPr>
        <p:spPr>
          <a:xfrm>
            <a:off x="1335502" y="3044687"/>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24" name="星形: 五角 23">
            <a:extLst>
              <a:ext uri="{FF2B5EF4-FFF2-40B4-BE49-F238E27FC236}">
                <a16:creationId xmlns:a16="http://schemas.microsoft.com/office/drawing/2014/main" id="{83969792-F103-47CA-AAC7-6C4CBBB0FE68}"/>
              </a:ext>
            </a:extLst>
          </p:cNvPr>
          <p:cNvSpPr/>
          <p:nvPr/>
        </p:nvSpPr>
        <p:spPr>
          <a:xfrm>
            <a:off x="1630142" y="3044687"/>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25" name="星形: 五角 24">
            <a:extLst>
              <a:ext uri="{FF2B5EF4-FFF2-40B4-BE49-F238E27FC236}">
                <a16:creationId xmlns:a16="http://schemas.microsoft.com/office/drawing/2014/main" id="{00464910-13BB-409A-87CD-A2EE3DC4DF4A}"/>
              </a:ext>
            </a:extLst>
          </p:cNvPr>
          <p:cNvSpPr/>
          <p:nvPr/>
        </p:nvSpPr>
        <p:spPr>
          <a:xfrm>
            <a:off x="1924782" y="3044687"/>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26" name="星形: 五角 25">
            <a:extLst>
              <a:ext uri="{FF2B5EF4-FFF2-40B4-BE49-F238E27FC236}">
                <a16:creationId xmlns:a16="http://schemas.microsoft.com/office/drawing/2014/main" id="{4C6E3918-3206-4D1B-BD06-C78FD8FE461E}"/>
              </a:ext>
            </a:extLst>
          </p:cNvPr>
          <p:cNvSpPr/>
          <p:nvPr/>
        </p:nvSpPr>
        <p:spPr>
          <a:xfrm>
            <a:off x="2219422" y="3044687"/>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29" name="文本框 28">
            <a:extLst>
              <a:ext uri="{FF2B5EF4-FFF2-40B4-BE49-F238E27FC236}">
                <a16:creationId xmlns:a16="http://schemas.microsoft.com/office/drawing/2014/main" id="{25805C68-CE43-4D35-BEB8-F9F853B84D83}"/>
              </a:ext>
            </a:extLst>
          </p:cNvPr>
          <p:cNvSpPr txBox="1"/>
          <p:nvPr/>
        </p:nvSpPr>
        <p:spPr>
          <a:xfrm>
            <a:off x="4923699" y="1295259"/>
            <a:ext cx="3040966" cy="369332"/>
          </a:xfrm>
          <a:prstGeom prst="rect">
            <a:avLst/>
          </a:prstGeom>
          <a:noFill/>
        </p:spPr>
        <p:txBody>
          <a:bodyPr wrap="square" rtlCol="0">
            <a:spAutoFit/>
          </a:bodyPr>
          <a:lstStyle/>
          <a:p>
            <a:r>
              <a:rPr lang="en-US" altLang="zh-Hans-HK" b="1" dirty="0"/>
              <a:t>2. w3schools</a:t>
            </a:r>
          </a:p>
        </p:txBody>
      </p:sp>
      <p:sp>
        <p:nvSpPr>
          <p:cNvPr id="30" name="文本框 29">
            <a:extLst>
              <a:ext uri="{FF2B5EF4-FFF2-40B4-BE49-F238E27FC236}">
                <a16:creationId xmlns:a16="http://schemas.microsoft.com/office/drawing/2014/main" id="{B12D5B82-D3CE-4C0D-9B98-B6E3C49856FF}"/>
              </a:ext>
            </a:extLst>
          </p:cNvPr>
          <p:cNvSpPr txBox="1"/>
          <p:nvPr/>
        </p:nvSpPr>
        <p:spPr>
          <a:xfrm>
            <a:off x="4923698" y="1779401"/>
            <a:ext cx="3590381" cy="1200329"/>
          </a:xfrm>
          <a:prstGeom prst="rect">
            <a:avLst/>
          </a:prstGeom>
          <a:noFill/>
        </p:spPr>
        <p:txBody>
          <a:bodyPr wrap="square" rtlCol="0">
            <a:spAutoFit/>
          </a:bodyPr>
          <a:lstStyle/>
          <a:p>
            <a:pPr marL="285750" indent="-285750">
              <a:buFont typeface="Wingdings" panose="05000000000000000000" pitchFamily="2" charset="2"/>
              <a:buChar char="v"/>
            </a:pPr>
            <a:r>
              <a:rPr lang="en-US" altLang="zh-CN" dirty="0"/>
              <a:t>All</a:t>
            </a:r>
            <a:r>
              <a:rPr lang="en-US" altLang="zh-Hans-HK" dirty="0"/>
              <a:t> tutorials are free, users can get useful resources (references) for free</a:t>
            </a:r>
          </a:p>
          <a:p>
            <a:pPr marL="285750" indent="-285750">
              <a:buFont typeface="Wingdings" panose="05000000000000000000" pitchFamily="2" charset="2"/>
              <a:buChar char="v"/>
            </a:pPr>
            <a:r>
              <a:rPr lang="en-US" altLang="zh-Hans-HK" dirty="0"/>
              <a:t>Score: </a:t>
            </a:r>
            <a:endParaRPr lang="zh-Hans-HK" altLang="en-US" dirty="0"/>
          </a:p>
        </p:txBody>
      </p:sp>
      <p:sp>
        <p:nvSpPr>
          <p:cNvPr id="31" name="星形: 五角 30">
            <a:extLst>
              <a:ext uri="{FF2B5EF4-FFF2-40B4-BE49-F238E27FC236}">
                <a16:creationId xmlns:a16="http://schemas.microsoft.com/office/drawing/2014/main" id="{C80E5E5D-BB7E-4F37-8A68-589D4B472E7D}"/>
              </a:ext>
            </a:extLst>
          </p:cNvPr>
          <p:cNvSpPr/>
          <p:nvPr/>
        </p:nvSpPr>
        <p:spPr>
          <a:xfrm>
            <a:off x="5938281" y="2689087"/>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32" name="星形: 五角 31">
            <a:extLst>
              <a:ext uri="{FF2B5EF4-FFF2-40B4-BE49-F238E27FC236}">
                <a16:creationId xmlns:a16="http://schemas.microsoft.com/office/drawing/2014/main" id="{659ABF7F-95FB-4AF2-BD2E-A1499BC6EFAC}"/>
              </a:ext>
            </a:extLst>
          </p:cNvPr>
          <p:cNvSpPr/>
          <p:nvPr/>
        </p:nvSpPr>
        <p:spPr>
          <a:xfrm>
            <a:off x="6232921" y="2689087"/>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33" name="星形: 五角 32">
            <a:extLst>
              <a:ext uri="{FF2B5EF4-FFF2-40B4-BE49-F238E27FC236}">
                <a16:creationId xmlns:a16="http://schemas.microsoft.com/office/drawing/2014/main" id="{3159FB6A-D865-4FC5-8186-E5F23E614934}"/>
              </a:ext>
            </a:extLst>
          </p:cNvPr>
          <p:cNvSpPr/>
          <p:nvPr/>
        </p:nvSpPr>
        <p:spPr>
          <a:xfrm>
            <a:off x="6527561" y="2689087"/>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34" name="星形: 五角 33">
            <a:extLst>
              <a:ext uri="{FF2B5EF4-FFF2-40B4-BE49-F238E27FC236}">
                <a16:creationId xmlns:a16="http://schemas.microsoft.com/office/drawing/2014/main" id="{D8B878B9-6A05-4F20-B4C9-1B8F8A3C4314}"/>
              </a:ext>
            </a:extLst>
          </p:cNvPr>
          <p:cNvSpPr/>
          <p:nvPr/>
        </p:nvSpPr>
        <p:spPr>
          <a:xfrm>
            <a:off x="6822201" y="2689087"/>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35" name="星形: 五角 34">
            <a:extLst>
              <a:ext uri="{FF2B5EF4-FFF2-40B4-BE49-F238E27FC236}">
                <a16:creationId xmlns:a16="http://schemas.microsoft.com/office/drawing/2014/main" id="{79C9E052-6883-4AE0-9B9B-B5ECA92D6A75}"/>
              </a:ext>
            </a:extLst>
          </p:cNvPr>
          <p:cNvSpPr/>
          <p:nvPr/>
        </p:nvSpPr>
        <p:spPr>
          <a:xfrm>
            <a:off x="7116841" y="2689087"/>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pic>
        <p:nvPicPr>
          <p:cNvPr id="18" name="图片 17">
            <a:extLst>
              <a:ext uri="{FF2B5EF4-FFF2-40B4-BE49-F238E27FC236}">
                <a16:creationId xmlns:a16="http://schemas.microsoft.com/office/drawing/2014/main" id="{A79AF044-074C-4CAA-A397-D5B5BB8EFB73}"/>
              </a:ext>
            </a:extLst>
          </p:cNvPr>
          <p:cNvPicPr/>
          <p:nvPr/>
        </p:nvPicPr>
        <p:blipFill>
          <a:blip r:embed="rId3"/>
          <a:stretch>
            <a:fillRect/>
          </a:stretch>
        </p:blipFill>
        <p:spPr>
          <a:xfrm>
            <a:off x="5083444" y="3207201"/>
            <a:ext cx="3013685" cy="2208220"/>
          </a:xfrm>
          <a:prstGeom prst="rect">
            <a:avLst/>
          </a:prstGeom>
        </p:spPr>
      </p:pic>
    </p:spTree>
    <p:extLst>
      <p:ext uri="{BB962C8B-B14F-4D97-AF65-F5344CB8AC3E}">
        <p14:creationId xmlns:p14="http://schemas.microsoft.com/office/powerpoint/2010/main" val="134082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38EBCD01-A035-410D-9EF8-B7DF756C3C64}"/>
              </a:ext>
            </a:extLst>
          </p:cNvPr>
          <p:cNvSpPr/>
          <p:nvPr/>
        </p:nvSpPr>
        <p:spPr>
          <a:xfrm>
            <a:off x="337695" y="252209"/>
            <a:ext cx="8439482" cy="7525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p>
        </p:txBody>
      </p:sp>
      <p:sp>
        <p:nvSpPr>
          <p:cNvPr id="5" name="文本框 4">
            <a:extLst>
              <a:ext uri="{FF2B5EF4-FFF2-40B4-BE49-F238E27FC236}">
                <a16:creationId xmlns:a16="http://schemas.microsoft.com/office/drawing/2014/main" id="{166E3F26-05EA-4CBF-B681-34EDEDBA20F7}"/>
              </a:ext>
            </a:extLst>
          </p:cNvPr>
          <p:cNvSpPr txBox="1"/>
          <p:nvPr/>
        </p:nvSpPr>
        <p:spPr>
          <a:xfrm>
            <a:off x="980558" y="325890"/>
            <a:ext cx="7182879" cy="584775"/>
          </a:xfrm>
          <a:prstGeom prst="rect">
            <a:avLst/>
          </a:prstGeom>
          <a:noFill/>
        </p:spPr>
        <p:txBody>
          <a:bodyPr wrap="square" rtlCol="0">
            <a:spAutoFit/>
          </a:bodyPr>
          <a:lstStyle/>
          <a:p>
            <a:pPr algn="ctr"/>
            <a:r>
              <a:rPr lang="en-US" altLang="zh-Hans-HK" sz="3200" dirty="0">
                <a:solidFill>
                  <a:schemeClr val="bg1"/>
                </a:solidFill>
              </a:rPr>
              <a:t>Price of Membership</a:t>
            </a:r>
            <a:endParaRPr lang="zh-Hans-HK" altLang="en-US" sz="3200" dirty="0">
              <a:solidFill>
                <a:schemeClr val="bg1"/>
              </a:solidFill>
            </a:endParaRPr>
          </a:p>
        </p:txBody>
      </p:sp>
      <p:sp>
        <p:nvSpPr>
          <p:cNvPr id="10" name="矩形 9">
            <a:extLst>
              <a:ext uri="{FF2B5EF4-FFF2-40B4-BE49-F238E27FC236}">
                <a16:creationId xmlns:a16="http://schemas.microsoft.com/office/drawing/2014/main" id="{3186D1B2-2843-4F50-842B-C628929B67DF}"/>
              </a:ext>
            </a:extLst>
          </p:cNvPr>
          <p:cNvSpPr/>
          <p:nvPr/>
        </p:nvSpPr>
        <p:spPr>
          <a:xfrm rot="16200000" flipV="1">
            <a:off x="1976564" y="3852205"/>
            <a:ext cx="5161742" cy="4784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p>
        </p:txBody>
      </p:sp>
      <p:sp>
        <p:nvSpPr>
          <p:cNvPr id="12" name="文本框 11">
            <a:extLst>
              <a:ext uri="{FF2B5EF4-FFF2-40B4-BE49-F238E27FC236}">
                <a16:creationId xmlns:a16="http://schemas.microsoft.com/office/drawing/2014/main" id="{8633BF2A-4766-4D62-9768-121A34228D30}"/>
              </a:ext>
            </a:extLst>
          </p:cNvPr>
          <p:cNvSpPr txBox="1"/>
          <p:nvPr/>
        </p:nvSpPr>
        <p:spPr>
          <a:xfrm>
            <a:off x="4923699" y="1295259"/>
            <a:ext cx="3040966" cy="369332"/>
          </a:xfrm>
          <a:prstGeom prst="rect">
            <a:avLst/>
          </a:prstGeom>
          <a:noFill/>
        </p:spPr>
        <p:txBody>
          <a:bodyPr wrap="square" rtlCol="0">
            <a:spAutoFit/>
          </a:bodyPr>
          <a:lstStyle/>
          <a:p>
            <a:r>
              <a:rPr lang="en-US" altLang="zh-Hans-HK" b="1" dirty="0"/>
              <a:t>4. Coursera</a:t>
            </a:r>
          </a:p>
        </p:txBody>
      </p:sp>
      <p:sp>
        <p:nvSpPr>
          <p:cNvPr id="17" name="文本框 16">
            <a:extLst>
              <a:ext uri="{FF2B5EF4-FFF2-40B4-BE49-F238E27FC236}">
                <a16:creationId xmlns:a16="http://schemas.microsoft.com/office/drawing/2014/main" id="{1D5C76E8-9BFB-4AE4-A636-02ACC412A399}"/>
              </a:ext>
            </a:extLst>
          </p:cNvPr>
          <p:cNvSpPr txBox="1"/>
          <p:nvPr/>
        </p:nvSpPr>
        <p:spPr>
          <a:xfrm>
            <a:off x="4923699" y="1779401"/>
            <a:ext cx="3442546" cy="1477328"/>
          </a:xfrm>
          <a:prstGeom prst="rect">
            <a:avLst/>
          </a:prstGeom>
          <a:noFill/>
        </p:spPr>
        <p:txBody>
          <a:bodyPr wrap="square" rtlCol="0">
            <a:spAutoFit/>
          </a:bodyPr>
          <a:lstStyle/>
          <a:p>
            <a:pPr marL="285750" indent="-285750">
              <a:buFont typeface="Wingdings" panose="05000000000000000000" pitchFamily="2" charset="2"/>
              <a:buChar char="v"/>
            </a:pPr>
            <a:r>
              <a:rPr lang="en-US" altLang="zh-CN" dirty="0"/>
              <a:t>Most</a:t>
            </a:r>
            <a:r>
              <a:rPr lang="en-US" altLang="zh-Hans-HK" dirty="0"/>
              <a:t> courses are free if users choose audience mode. If users need a certification, it charges some money.</a:t>
            </a:r>
          </a:p>
          <a:p>
            <a:pPr marL="285750" indent="-285750">
              <a:buFont typeface="Wingdings" panose="05000000000000000000" pitchFamily="2" charset="2"/>
              <a:buChar char="v"/>
            </a:pPr>
            <a:r>
              <a:rPr lang="en-US" altLang="zh-Hans-HK" dirty="0"/>
              <a:t>Score: </a:t>
            </a:r>
            <a:endParaRPr lang="zh-Hans-HK" altLang="en-US" dirty="0"/>
          </a:p>
        </p:txBody>
      </p:sp>
      <p:sp>
        <p:nvSpPr>
          <p:cNvPr id="21" name="星形: 五角 20">
            <a:extLst>
              <a:ext uri="{FF2B5EF4-FFF2-40B4-BE49-F238E27FC236}">
                <a16:creationId xmlns:a16="http://schemas.microsoft.com/office/drawing/2014/main" id="{7FCE9ABC-0D07-4C25-91F4-6372AC89ADAD}"/>
              </a:ext>
            </a:extLst>
          </p:cNvPr>
          <p:cNvSpPr/>
          <p:nvPr/>
        </p:nvSpPr>
        <p:spPr>
          <a:xfrm>
            <a:off x="5938281" y="2938007"/>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22" name="星形: 五角 21">
            <a:extLst>
              <a:ext uri="{FF2B5EF4-FFF2-40B4-BE49-F238E27FC236}">
                <a16:creationId xmlns:a16="http://schemas.microsoft.com/office/drawing/2014/main" id="{A9EA9158-09F4-450C-B6EB-76486FDEF24B}"/>
              </a:ext>
            </a:extLst>
          </p:cNvPr>
          <p:cNvSpPr/>
          <p:nvPr/>
        </p:nvSpPr>
        <p:spPr>
          <a:xfrm>
            <a:off x="6232921" y="2938007"/>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28" name="星形: 五角 27">
            <a:extLst>
              <a:ext uri="{FF2B5EF4-FFF2-40B4-BE49-F238E27FC236}">
                <a16:creationId xmlns:a16="http://schemas.microsoft.com/office/drawing/2014/main" id="{B742FE3D-2B76-446A-91B4-845E5B392E65}"/>
              </a:ext>
            </a:extLst>
          </p:cNvPr>
          <p:cNvSpPr/>
          <p:nvPr/>
        </p:nvSpPr>
        <p:spPr>
          <a:xfrm>
            <a:off x="6527561" y="2938007"/>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29" name="星形: 五角 28">
            <a:extLst>
              <a:ext uri="{FF2B5EF4-FFF2-40B4-BE49-F238E27FC236}">
                <a16:creationId xmlns:a16="http://schemas.microsoft.com/office/drawing/2014/main" id="{7D02C049-C591-4FAE-B8D8-C16915CD2593}"/>
              </a:ext>
            </a:extLst>
          </p:cNvPr>
          <p:cNvSpPr/>
          <p:nvPr/>
        </p:nvSpPr>
        <p:spPr>
          <a:xfrm>
            <a:off x="6822201" y="2938007"/>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30" name="星形: 五角 29">
            <a:extLst>
              <a:ext uri="{FF2B5EF4-FFF2-40B4-BE49-F238E27FC236}">
                <a16:creationId xmlns:a16="http://schemas.microsoft.com/office/drawing/2014/main" id="{CD30FFEE-50B5-41F0-950B-8408179FD08D}"/>
              </a:ext>
            </a:extLst>
          </p:cNvPr>
          <p:cNvSpPr/>
          <p:nvPr/>
        </p:nvSpPr>
        <p:spPr>
          <a:xfrm>
            <a:off x="7116841" y="2938007"/>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pic>
        <p:nvPicPr>
          <p:cNvPr id="2" name="图片 1">
            <a:extLst>
              <a:ext uri="{FF2B5EF4-FFF2-40B4-BE49-F238E27FC236}">
                <a16:creationId xmlns:a16="http://schemas.microsoft.com/office/drawing/2014/main" id="{8EB0DD8C-DE6C-4950-8B46-E098785BA00C}"/>
              </a:ext>
            </a:extLst>
          </p:cNvPr>
          <p:cNvPicPr>
            <a:picLocks noChangeAspect="1"/>
          </p:cNvPicPr>
          <p:nvPr/>
        </p:nvPicPr>
        <p:blipFill>
          <a:blip r:embed="rId2"/>
          <a:stretch>
            <a:fillRect/>
          </a:stretch>
        </p:blipFill>
        <p:spPr>
          <a:xfrm>
            <a:off x="5083444" y="3429000"/>
            <a:ext cx="3133034" cy="2801679"/>
          </a:xfrm>
          <a:prstGeom prst="rect">
            <a:avLst/>
          </a:prstGeom>
        </p:spPr>
      </p:pic>
      <p:sp>
        <p:nvSpPr>
          <p:cNvPr id="31" name="文本框 30">
            <a:extLst>
              <a:ext uri="{FF2B5EF4-FFF2-40B4-BE49-F238E27FC236}">
                <a16:creationId xmlns:a16="http://schemas.microsoft.com/office/drawing/2014/main" id="{70170074-9EFD-4551-A36D-7E88E7F408D7}"/>
              </a:ext>
            </a:extLst>
          </p:cNvPr>
          <p:cNvSpPr txBox="1"/>
          <p:nvPr/>
        </p:nvSpPr>
        <p:spPr>
          <a:xfrm>
            <a:off x="337695" y="1295258"/>
            <a:ext cx="3040966" cy="369332"/>
          </a:xfrm>
          <a:prstGeom prst="rect">
            <a:avLst/>
          </a:prstGeom>
          <a:noFill/>
        </p:spPr>
        <p:txBody>
          <a:bodyPr wrap="square" rtlCol="0">
            <a:spAutoFit/>
          </a:bodyPr>
          <a:lstStyle/>
          <a:p>
            <a:r>
              <a:rPr lang="en-US" altLang="zh-CN" b="1" dirty="0"/>
              <a:t>3</a:t>
            </a:r>
            <a:r>
              <a:rPr lang="en-US" altLang="zh-Hans-HK" b="1" dirty="0"/>
              <a:t>. Code S</a:t>
            </a:r>
            <a:r>
              <a:rPr lang="en-US" altLang="zh-CN" b="1" dirty="0"/>
              <a:t>chool</a:t>
            </a:r>
            <a:endParaRPr lang="en-US" altLang="zh-Hans-HK" b="1" dirty="0"/>
          </a:p>
        </p:txBody>
      </p:sp>
      <p:pic>
        <p:nvPicPr>
          <p:cNvPr id="32" name="图片 31">
            <a:extLst>
              <a:ext uri="{FF2B5EF4-FFF2-40B4-BE49-F238E27FC236}">
                <a16:creationId xmlns:a16="http://schemas.microsoft.com/office/drawing/2014/main" id="{F707A0CF-796F-447D-8656-962195E9EE5F}"/>
              </a:ext>
            </a:extLst>
          </p:cNvPr>
          <p:cNvPicPr>
            <a:picLocks noChangeAspect="1"/>
          </p:cNvPicPr>
          <p:nvPr/>
        </p:nvPicPr>
        <p:blipFill>
          <a:blip r:embed="rId3"/>
          <a:stretch>
            <a:fillRect/>
          </a:stretch>
        </p:blipFill>
        <p:spPr>
          <a:xfrm>
            <a:off x="419194" y="4802604"/>
            <a:ext cx="3771979" cy="1595779"/>
          </a:xfrm>
          <a:prstGeom prst="rect">
            <a:avLst/>
          </a:prstGeom>
        </p:spPr>
      </p:pic>
      <p:sp>
        <p:nvSpPr>
          <p:cNvPr id="33" name="文本框 32">
            <a:extLst>
              <a:ext uri="{FF2B5EF4-FFF2-40B4-BE49-F238E27FC236}">
                <a16:creationId xmlns:a16="http://schemas.microsoft.com/office/drawing/2014/main" id="{5ABD5AA1-019D-4608-B762-8030DF3292F2}"/>
              </a:ext>
            </a:extLst>
          </p:cNvPr>
          <p:cNvSpPr txBox="1"/>
          <p:nvPr/>
        </p:nvSpPr>
        <p:spPr>
          <a:xfrm>
            <a:off x="337695" y="1745892"/>
            <a:ext cx="1711017" cy="2400657"/>
          </a:xfrm>
          <a:prstGeom prst="rect">
            <a:avLst/>
          </a:prstGeom>
          <a:noFill/>
        </p:spPr>
        <p:txBody>
          <a:bodyPr wrap="square" rtlCol="0">
            <a:spAutoFit/>
          </a:bodyPr>
          <a:lstStyle/>
          <a:p>
            <a:r>
              <a:rPr lang="en-US" altLang="zh-CN" sz="1400" b="1" dirty="0"/>
              <a:t>Monthly US$29</a:t>
            </a:r>
          </a:p>
          <a:p>
            <a:r>
              <a:rPr lang="en-US" altLang="zh-CN" sz="1400" b="1" dirty="0"/>
              <a:t>Annual US$299</a:t>
            </a:r>
          </a:p>
          <a:p>
            <a:r>
              <a:rPr lang="en-US" altLang="zh-Hans-HK" sz="1200" dirty="0"/>
              <a:t>Entire courses library</a:t>
            </a:r>
          </a:p>
          <a:p>
            <a:r>
              <a:rPr lang="en-US" altLang="zh-Hans-HK" sz="1200" dirty="0"/>
              <a:t>Learning paths</a:t>
            </a:r>
          </a:p>
          <a:p>
            <a:r>
              <a:rPr lang="en-US" altLang="zh-Hans-HK" sz="1200" dirty="0"/>
              <a:t>Channels</a:t>
            </a:r>
          </a:p>
          <a:p>
            <a:r>
              <a:rPr lang="en-US" altLang="zh-Hans-HK" sz="1200" dirty="0"/>
              <a:t>Skill IQ</a:t>
            </a:r>
          </a:p>
          <a:p>
            <a:r>
              <a:rPr lang="en-US" altLang="zh-Hans-HK" sz="1200" dirty="0"/>
              <a:t>Role IQ</a:t>
            </a:r>
          </a:p>
          <a:p>
            <a:r>
              <a:rPr lang="en-US" altLang="zh-Hans-HK" sz="1200" dirty="0"/>
              <a:t>Courses learning checks</a:t>
            </a:r>
          </a:p>
          <a:p>
            <a:r>
              <a:rPr lang="en-US" altLang="zh-Hans-HK" sz="1200" dirty="0"/>
              <a:t>Course</a:t>
            </a:r>
            <a:r>
              <a:rPr lang="zh-Hans-HK" altLang="en-US" sz="1400" dirty="0"/>
              <a:t> </a:t>
            </a:r>
            <a:r>
              <a:rPr lang="en-US" altLang="zh-Hans-HK" sz="1400" dirty="0"/>
              <a:t>discussion</a:t>
            </a:r>
            <a:r>
              <a:rPr lang="en-US" altLang="zh-Hans-HK" sz="1200" dirty="0"/>
              <a:t>s</a:t>
            </a:r>
          </a:p>
          <a:p>
            <a:r>
              <a:rPr lang="en-US" altLang="zh-Hans-HK" sz="1200" dirty="0"/>
              <a:t>Exercise files</a:t>
            </a:r>
          </a:p>
          <a:p>
            <a:r>
              <a:rPr lang="en-US" altLang="zh-Hans-HK" sz="1200" dirty="0"/>
              <a:t>Mobile and  TV apps</a:t>
            </a:r>
          </a:p>
          <a:p>
            <a:r>
              <a:rPr lang="en-US" altLang="zh-Hans-HK" sz="1200" dirty="0"/>
              <a:t>Offline viewing</a:t>
            </a:r>
            <a:endParaRPr lang="en-US" altLang="zh-Hans-HK" sz="1400" dirty="0"/>
          </a:p>
        </p:txBody>
      </p:sp>
      <p:sp>
        <p:nvSpPr>
          <p:cNvPr id="34" name="文本框 33">
            <a:extLst>
              <a:ext uri="{FF2B5EF4-FFF2-40B4-BE49-F238E27FC236}">
                <a16:creationId xmlns:a16="http://schemas.microsoft.com/office/drawing/2014/main" id="{B0215FE1-2AAE-471F-823D-866ED1633C31}"/>
              </a:ext>
            </a:extLst>
          </p:cNvPr>
          <p:cNvSpPr txBox="1"/>
          <p:nvPr/>
        </p:nvSpPr>
        <p:spPr>
          <a:xfrm>
            <a:off x="2122193" y="1745892"/>
            <a:ext cx="2196570" cy="1538883"/>
          </a:xfrm>
          <a:prstGeom prst="rect">
            <a:avLst/>
          </a:prstGeom>
          <a:noFill/>
        </p:spPr>
        <p:txBody>
          <a:bodyPr wrap="square" rtlCol="0">
            <a:spAutoFit/>
          </a:bodyPr>
          <a:lstStyle/>
          <a:p>
            <a:r>
              <a:rPr lang="en-US" altLang="zh-CN" sz="1400" b="1" dirty="0"/>
              <a:t>Premium Membership</a:t>
            </a:r>
          </a:p>
          <a:p>
            <a:r>
              <a:rPr lang="en-US" altLang="zh-CN" sz="1400" b="1" dirty="0"/>
              <a:t>Annual US$449</a:t>
            </a:r>
          </a:p>
          <a:p>
            <a:r>
              <a:rPr lang="en-US" altLang="zh-Hans-HK" sz="1200" dirty="0"/>
              <a:t>All general features</a:t>
            </a:r>
          </a:p>
          <a:p>
            <a:r>
              <a:rPr lang="en-US" altLang="zh-Hans-HK" sz="1200" b="1" dirty="0"/>
              <a:t>Extra:</a:t>
            </a:r>
          </a:p>
          <a:p>
            <a:r>
              <a:rPr lang="en-US" altLang="zh-Hans-HK" sz="1400" dirty="0"/>
              <a:t>Certification practice exams</a:t>
            </a:r>
          </a:p>
          <a:p>
            <a:r>
              <a:rPr lang="en-US" altLang="zh-Hans-HK" sz="1400" dirty="0"/>
              <a:t>Interactive courses</a:t>
            </a:r>
          </a:p>
          <a:p>
            <a:r>
              <a:rPr lang="en-US" altLang="zh-Hans-HK" sz="1400" dirty="0"/>
              <a:t>Projects</a:t>
            </a:r>
          </a:p>
        </p:txBody>
      </p:sp>
      <p:sp>
        <p:nvSpPr>
          <p:cNvPr id="35" name="文本框 34">
            <a:extLst>
              <a:ext uri="{FF2B5EF4-FFF2-40B4-BE49-F238E27FC236}">
                <a16:creationId xmlns:a16="http://schemas.microsoft.com/office/drawing/2014/main" id="{F1E9E937-D8E7-4BE6-8BB8-8F13E62F1F5D}"/>
              </a:ext>
            </a:extLst>
          </p:cNvPr>
          <p:cNvSpPr txBox="1"/>
          <p:nvPr/>
        </p:nvSpPr>
        <p:spPr>
          <a:xfrm>
            <a:off x="337695" y="4082754"/>
            <a:ext cx="3442546" cy="646331"/>
          </a:xfrm>
          <a:prstGeom prst="rect">
            <a:avLst/>
          </a:prstGeom>
          <a:noFill/>
        </p:spPr>
        <p:txBody>
          <a:bodyPr wrap="square" rtlCol="0">
            <a:spAutoFit/>
          </a:bodyPr>
          <a:lstStyle/>
          <a:p>
            <a:pPr marL="285750" indent="-285750">
              <a:buFont typeface="Wingdings" panose="05000000000000000000" pitchFamily="2" charset="2"/>
              <a:buChar char="v"/>
            </a:pPr>
            <a:r>
              <a:rPr lang="en-US" altLang="zh-Hans-HK" dirty="0"/>
              <a:t>$25 – 40 per month, expensive</a:t>
            </a:r>
          </a:p>
          <a:p>
            <a:pPr marL="285750" indent="-285750">
              <a:buFont typeface="Wingdings" panose="05000000000000000000" pitchFamily="2" charset="2"/>
              <a:buChar char="v"/>
            </a:pPr>
            <a:r>
              <a:rPr lang="en-US" altLang="zh-Hans-HK" dirty="0"/>
              <a:t>Score: </a:t>
            </a:r>
            <a:endParaRPr lang="zh-Hans-HK" altLang="en-US" dirty="0"/>
          </a:p>
        </p:txBody>
      </p:sp>
      <p:sp>
        <p:nvSpPr>
          <p:cNvPr id="36" name="星形: 五角 35">
            <a:extLst>
              <a:ext uri="{FF2B5EF4-FFF2-40B4-BE49-F238E27FC236}">
                <a16:creationId xmlns:a16="http://schemas.microsoft.com/office/drawing/2014/main" id="{AE991EEC-5EEA-4C1F-B530-454A4F2664B1}"/>
              </a:ext>
            </a:extLst>
          </p:cNvPr>
          <p:cNvSpPr/>
          <p:nvPr/>
        </p:nvSpPr>
        <p:spPr>
          <a:xfrm>
            <a:off x="1319553" y="4438858"/>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37" name="星形: 五角 36">
            <a:extLst>
              <a:ext uri="{FF2B5EF4-FFF2-40B4-BE49-F238E27FC236}">
                <a16:creationId xmlns:a16="http://schemas.microsoft.com/office/drawing/2014/main" id="{47F4BD8C-8476-454F-8533-A86568E2E599}"/>
              </a:ext>
            </a:extLst>
          </p:cNvPr>
          <p:cNvSpPr/>
          <p:nvPr/>
        </p:nvSpPr>
        <p:spPr>
          <a:xfrm>
            <a:off x="1614193" y="4438858"/>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38" name="星形: 五角 37">
            <a:extLst>
              <a:ext uri="{FF2B5EF4-FFF2-40B4-BE49-F238E27FC236}">
                <a16:creationId xmlns:a16="http://schemas.microsoft.com/office/drawing/2014/main" id="{12D6C2A2-62E2-437A-93C1-6F109128838F}"/>
              </a:ext>
            </a:extLst>
          </p:cNvPr>
          <p:cNvSpPr/>
          <p:nvPr/>
        </p:nvSpPr>
        <p:spPr>
          <a:xfrm>
            <a:off x="1908833" y="4438858"/>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Tree>
    <p:extLst>
      <p:ext uri="{BB962C8B-B14F-4D97-AF65-F5344CB8AC3E}">
        <p14:creationId xmlns:p14="http://schemas.microsoft.com/office/powerpoint/2010/main" val="4250495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6355FE1-85C6-482B-BB83-C1EA3497443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8321" t="8255" r="38415"/>
          <a:stretch/>
        </p:blipFill>
        <p:spPr>
          <a:xfrm>
            <a:off x="3614166" y="5320"/>
            <a:ext cx="5529834" cy="6857999"/>
          </a:xfrm>
          <a:prstGeom prst="rect">
            <a:avLst/>
          </a:prstGeom>
        </p:spPr>
      </p:pic>
      <p:sp>
        <p:nvSpPr>
          <p:cNvPr id="17" name="Freeform 8">
            <a:extLst>
              <a:ext uri="{FF2B5EF4-FFF2-40B4-BE49-F238E27FC236}">
                <a16:creationId xmlns:a16="http://schemas.microsoft.com/office/drawing/2014/main" id="{9225B0D8-E56E-4ACC-A464-81F406276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 y="-478"/>
            <a:ext cx="7101525"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1">
            <a:extLst>
              <a:ext uri="{FF2B5EF4-FFF2-40B4-BE49-F238E27FC236}">
                <a16:creationId xmlns:a16="http://schemas.microsoft.com/office/drawing/2014/main" id="{8F5D1B28-3976-4367-807C-CAD629CDD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 y="-478"/>
            <a:ext cx="6058539"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文本框 9">
            <a:extLst>
              <a:ext uri="{FF2B5EF4-FFF2-40B4-BE49-F238E27FC236}">
                <a16:creationId xmlns:a16="http://schemas.microsoft.com/office/drawing/2014/main" id="{D5B4106A-60AF-47B1-9ACD-3AAF9484C6D4}"/>
              </a:ext>
            </a:extLst>
          </p:cNvPr>
          <p:cNvSpPr txBox="1"/>
          <p:nvPr/>
        </p:nvSpPr>
        <p:spPr>
          <a:xfrm>
            <a:off x="750824" y="2214245"/>
            <a:ext cx="3711321" cy="686435"/>
          </a:xfrm>
          <a:prstGeom prst="rect">
            <a:avLst/>
          </a:prstGeom>
        </p:spPr>
        <p:txBody>
          <a:bodyPr vert="horz" lIns="91440" tIns="45720" rIns="91440" bIns="45720" rtlCol="0" anchor="t">
            <a:normAutofit lnSpcReduction="10000"/>
          </a:bodyPr>
          <a:lstStyle/>
          <a:p>
            <a:pPr defTabSz="914400">
              <a:lnSpc>
                <a:spcPct val="90000"/>
              </a:lnSpc>
              <a:spcBef>
                <a:spcPct val="0"/>
              </a:spcBef>
              <a:spcAft>
                <a:spcPts val="600"/>
              </a:spcAft>
            </a:pPr>
            <a:r>
              <a:rPr lang="en-US" altLang="en-US" sz="4700" dirty="0">
                <a:latin typeface="+mj-lt"/>
                <a:ea typeface="+mj-ea"/>
                <a:cs typeface="+mj-cs"/>
              </a:rPr>
              <a:t>Promotion</a:t>
            </a:r>
            <a:endParaRPr lang="en-US" altLang="en-US" sz="4700" kern="1200" dirty="0">
              <a:solidFill>
                <a:schemeClr val="tx1"/>
              </a:solidFill>
              <a:latin typeface="+mj-lt"/>
              <a:ea typeface="+mj-ea"/>
              <a:cs typeface="+mj-cs"/>
            </a:endParaRPr>
          </a:p>
        </p:txBody>
      </p:sp>
      <p:sp>
        <p:nvSpPr>
          <p:cNvPr id="6" name="文本框 5">
            <a:extLst>
              <a:ext uri="{FF2B5EF4-FFF2-40B4-BE49-F238E27FC236}">
                <a16:creationId xmlns:a16="http://schemas.microsoft.com/office/drawing/2014/main" id="{A19F456D-E7E6-4802-A776-9EC957307FD5}"/>
              </a:ext>
            </a:extLst>
          </p:cNvPr>
          <p:cNvSpPr txBox="1"/>
          <p:nvPr/>
        </p:nvSpPr>
        <p:spPr>
          <a:xfrm>
            <a:off x="750824" y="3544415"/>
            <a:ext cx="3217552" cy="338554"/>
          </a:xfrm>
          <a:prstGeom prst="rect">
            <a:avLst/>
          </a:prstGeom>
          <a:noFill/>
        </p:spPr>
        <p:txBody>
          <a:bodyPr wrap="square" rtlCol="0">
            <a:spAutoFit/>
          </a:bodyPr>
          <a:lstStyle/>
          <a:p>
            <a:pPr marL="285750" indent="-285750">
              <a:buFont typeface="Wingdings" panose="05000000000000000000" pitchFamily="2" charset="2"/>
              <a:buChar char="v"/>
            </a:pPr>
            <a:r>
              <a:rPr lang="en-US" altLang="zh-Hans-HK" sz="1600" dirty="0"/>
              <a:t>Number of Visitors &amp; Members</a:t>
            </a:r>
            <a:endParaRPr lang="zh-Hans-HK" altLang="en-US" sz="1600" dirty="0"/>
          </a:p>
        </p:txBody>
      </p:sp>
      <p:sp>
        <p:nvSpPr>
          <p:cNvPr id="7" name="文本框 6">
            <a:extLst>
              <a:ext uri="{FF2B5EF4-FFF2-40B4-BE49-F238E27FC236}">
                <a16:creationId xmlns:a16="http://schemas.microsoft.com/office/drawing/2014/main" id="{8679A9C8-E573-4C02-802A-14B9531A3D6D}"/>
              </a:ext>
            </a:extLst>
          </p:cNvPr>
          <p:cNvSpPr txBox="1"/>
          <p:nvPr/>
        </p:nvSpPr>
        <p:spPr>
          <a:xfrm>
            <a:off x="750824" y="3090446"/>
            <a:ext cx="2715529" cy="338554"/>
          </a:xfrm>
          <a:prstGeom prst="rect">
            <a:avLst/>
          </a:prstGeom>
          <a:noFill/>
        </p:spPr>
        <p:txBody>
          <a:bodyPr wrap="square" rtlCol="0">
            <a:spAutoFit/>
          </a:bodyPr>
          <a:lstStyle/>
          <a:p>
            <a:pPr marL="285750" indent="-285750">
              <a:buFont typeface="Wingdings" panose="05000000000000000000" pitchFamily="2" charset="2"/>
              <a:buChar char="v"/>
            </a:pPr>
            <a:r>
              <a:rPr lang="en-US" altLang="zh-Hans-HK" sz="1600" dirty="0"/>
              <a:t>Company managers</a:t>
            </a:r>
            <a:endParaRPr lang="zh-Hans-HK" altLang="en-US" sz="1600" dirty="0"/>
          </a:p>
        </p:txBody>
      </p:sp>
      <p:sp>
        <p:nvSpPr>
          <p:cNvPr id="8" name="文本框 7">
            <a:extLst>
              <a:ext uri="{FF2B5EF4-FFF2-40B4-BE49-F238E27FC236}">
                <a16:creationId xmlns:a16="http://schemas.microsoft.com/office/drawing/2014/main" id="{BFF9CCEB-4E04-442E-9029-6BBF7133F591}"/>
              </a:ext>
            </a:extLst>
          </p:cNvPr>
          <p:cNvSpPr txBox="1"/>
          <p:nvPr/>
        </p:nvSpPr>
        <p:spPr>
          <a:xfrm>
            <a:off x="750824" y="3948210"/>
            <a:ext cx="2159218" cy="338554"/>
          </a:xfrm>
          <a:prstGeom prst="rect">
            <a:avLst/>
          </a:prstGeom>
          <a:noFill/>
        </p:spPr>
        <p:txBody>
          <a:bodyPr wrap="square" rtlCol="0">
            <a:spAutoFit/>
          </a:bodyPr>
          <a:lstStyle/>
          <a:p>
            <a:pPr marL="285750" indent="-285750">
              <a:buFont typeface="Wingdings" panose="05000000000000000000" pitchFamily="2" charset="2"/>
              <a:buChar char="v"/>
            </a:pPr>
            <a:r>
              <a:rPr lang="en-US" altLang="zh-Hans-HK" sz="1600" dirty="0"/>
              <a:t>Expanding ability</a:t>
            </a:r>
            <a:endParaRPr lang="zh-Hans-HK" altLang="en-US" sz="1600" dirty="0"/>
          </a:p>
        </p:txBody>
      </p:sp>
    </p:spTree>
    <p:extLst>
      <p:ext uri="{BB962C8B-B14F-4D97-AF65-F5344CB8AC3E}">
        <p14:creationId xmlns:p14="http://schemas.microsoft.com/office/powerpoint/2010/main" val="401047710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17FE8E58-E5C3-4298-89BD-EFD4470D9A7B}"/>
              </a:ext>
            </a:extLst>
          </p:cNvPr>
          <p:cNvSpPr txBox="1"/>
          <p:nvPr/>
        </p:nvSpPr>
        <p:spPr>
          <a:xfrm>
            <a:off x="337695" y="941835"/>
            <a:ext cx="1970385" cy="369332"/>
          </a:xfrm>
          <a:prstGeom prst="rect">
            <a:avLst/>
          </a:prstGeom>
          <a:noFill/>
        </p:spPr>
        <p:txBody>
          <a:bodyPr wrap="square" rtlCol="0">
            <a:spAutoFit/>
          </a:bodyPr>
          <a:lstStyle/>
          <a:p>
            <a:r>
              <a:rPr lang="en-US" altLang="zh-Hans-HK" b="1" dirty="0" err="1"/>
              <a:t>Codecademy</a:t>
            </a:r>
            <a:endParaRPr lang="zh-Hans-HK" altLang="en-US" b="1" dirty="0"/>
          </a:p>
        </p:txBody>
      </p:sp>
      <p:sp>
        <p:nvSpPr>
          <p:cNvPr id="5" name="矩形 4">
            <a:extLst>
              <a:ext uri="{FF2B5EF4-FFF2-40B4-BE49-F238E27FC236}">
                <a16:creationId xmlns:a16="http://schemas.microsoft.com/office/drawing/2014/main" id="{3AA6DCD3-0865-485F-992B-8141FE64A4A6}"/>
              </a:ext>
            </a:extLst>
          </p:cNvPr>
          <p:cNvSpPr/>
          <p:nvPr/>
        </p:nvSpPr>
        <p:spPr>
          <a:xfrm flipV="1">
            <a:off x="337695" y="0"/>
            <a:ext cx="1884510" cy="68067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p>
        </p:txBody>
      </p:sp>
      <p:sp>
        <p:nvSpPr>
          <p:cNvPr id="6" name="文本框 5">
            <a:extLst>
              <a:ext uri="{FF2B5EF4-FFF2-40B4-BE49-F238E27FC236}">
                <a16:creationId xmlns:a16="http://schemas.microsoft.com/office/drawing/2014/main" id="{6DD0C40C-F642-4537-9633-015D39E7C00A}"/>
              </a:ext>
            </a:extLst>
          </p:cNvPr>
          <p:cNvSpPr txBox="1"/>
          <p:nvPr/>
        </p:nvSpPr>
        <p:spPr>
          <a:xfrm>
            <a:off x="2033181" y="226833"/>
            <a:ext cx="6773123" cy="584775"/>
          </a:xfrm>
          <a:prstGeom prst="rect">
            <a:avLst/>
          </a:prstGeom>
          <a:noFill/>
        </p:spPr>
        <p:txBody>
          <a:bodyPr wrap="square" rtlCol="0">
            <a:spAutoFit/>
          </a:bodyPr>
          <a:lstStyle/>
          <a:p>
            <a:pPr algn="ctr"/>
            <a:r>
              <a:rPr lang="en-US" altLang="zh-Hans-HK" sz="3200" dirty="0"/>
              <a:t>Managers &amp; Employees</a:t>
            </a:r>
            <a:endParaRPr lang="zh-Hans-HK" altLang="en-US" sz="3200" dirty="0"/>
          </a:p>
        </p:txBody>
      </p:sp>
      <p:sp>
        <p:nvSpPr>
          <p:cNvPr id="7" name="文本框 6">
            <a:extLst>
              <a:ext uri="{FF2B5EF4-FFF2-40B4-BE49-F238E27FC236}">
                <a16:creationId xmlns:a16="http://schemas.microsoft.com/office/drawing/2014/main" id="{106FAB51-0360-4963-99E9-01481E85B62D}"/>
              </a:ext>
            </a:extLst>
          </p:cNvPr>
          <p:cNvSpPr txBox="1"/>
          <p:nvPr/>
        </p:nvSpPr>
        <p:spPr>
          <a:xfrm>
            <a:off x="2012325" y="1511977"/>
            <a:ext cx="3835584" cy="738664"/>
          </a:xfrm>
          <a:prstGeom prst="rect">
            <a:avLst/>
          </a:prstGeom>
          <a:noFill/>
        </p:spPr>
        <p:txBody>
          <a:bodyPr wrap="square" rtlCol="0">
            <a:spAutoFit/>
          </a:bodyPr>
          <a:lstStyle/>
          <a:p>
            <a:r>
              <a:rPr lang="en-US" altLang="zh-Hans-HK" sz="1400" b="1" dirty="0"/>
              <a:t>Education</a:t>
            </a:r>
          </a:p>
          <a:p>
            <a:pPr marL="285750" indent="-285750">
              <a:buFont typeface="Wingdings" panose="05000000000000000000" pitchFamily="2" charset="2"/>
              <a:buChar char="§"/>
            </a:pPr>
            <a:r>
              <a:rPr lang="en-US" altLang="zh-Hans-HK" sz="1400" dirty="0"/>
              <a:t>Columbia University in the City of New York</a:t>
            </a:r>
          </a:p>
          <a:p>
            <a:r>
              <a:rPr lang="en-US" altLang="zh-Hans-HK" sz="1400" dirty="0"/>
              <a:t>       B.A. Political Science</a:t>
            </a:r>
          </a:p>
        </p:txBody>
      </p:sp>
      <p:sp>
        <p:nvSpPr>
          <p:cNvPr id="8" name="文本框 7">
            <a:extLst>
              <a:ext uri="{FF2B5EF4-FFF2-40B4-BE49-F238E27FC236}">
                <a16:creationId xmlns:a16="http://schemas.microsoft.com/office/drawing/2014/main" id="{78DC0E3E-EDB5-442F-A068-57CC868C714D}"/>
              </a:ext>
            </a:extLst>
          </p:cNvPr>
          <p:cNvSpPr txBox="1"/>
          <p:nvPr/>
        </p:nvSpPr>
        <p:spPr>
          <a:xfrm>
            <a:off x="2012325" y="2253092"/>
            <a:ext cx="3495342" cy="1169551"/>
          </a:xfrm>
          <a:prstGeom prst="rect">
            <a:avLst/>
          </a:prstGeom>
          <a:noFill/>
        </p:spPr>
        <p:txBody>
          <a:bodyPr wrap="square" rtlCol="0">
            <a:spAutoFit/>
          </a:bodyPr>
          <a:lstStyle/>
          <a:p>
            <a:r>
              <a:rPr lang="en-US" altLang="zh-Hans-HK" sz="1400" b="1" dirty="0"/>
              <a:t>Experience</a:t>
            </a:r>
          </a:p>
          <a:p>
            <a:pPr marL="285750" indent="-285750">
              <a:buFont typeface="Wingdings" panose="05000000000000000000" pitchFamily="2" charset="2"/>
              <a:buChar char="§"/>
            </a:pPr>
            <a:r>
              <a:rPr lang="en-US" altLang="zh-Hans-HK" sz="1400" dirty="0" err="1"/>
              <a:t>Codecademy</a:t>
            </a:r>
            <a:r>
              <a:rPr lang="en-US" altLang="zh-Hans-HK" sz="1400" dirty="0"/>
              <a:t> | Co-Founder &amp; CEO</a:t>
            </a:r>
          </a:p>
          <a:p>
            <a:r>
              <a:rPr lang="en-US" altLang="zh-Hans-HK" sz="1400" dirty="0"/>
              <a:t>       Jun 2011 – Present</a:t>
            </a:r>
          </a:p>
          <a:p>
            <a:pPr marL="285750" indent="-285750" fontAlgn="base">
              <a:buFont typeface="Wingdings" panose="05000000000000000000" pitchFamily="2" charset="2"/>
              <a:buChar char="§"/>
            </a:pPr>
            <a:r>
              <a:rPr lang="en-US" altLang="zh-Hans-HK" sz="1400" dirty="0"/>
              <a:t>Bowery Capital | Venture Partner</a:t>
            </a:r>
          </a:p>
          <a:p>
            <a:pPr fontAlgn="base"/>
            <a:r>
              <a:rPr lang="en-US" altLang="zh-Hans-HK" sz="1400" dirty="0"/>
              <a:t>       May 2013 – Present </a:t>
            </a:r>
          </a:p>
        </p:txBody>
      </p:sp>
      <p:sp>
        <p:nvSpPr>
          <p:cNvPr id="9" name="文本框 8">
            <a:extLst>
              <a:ext uri="{FF2B5EF4-FFF2-40B4-BE49-F238E27FC236}">
                <a16:creationId xmlns:a16="http://schemas.microsoft.com/office/drawing/2014/main" id="{7C313385-1E74-4D84-9C5C-9A9C55EF66EF}"/>
              </a:ext>
            </a:extLst>
          </p:cNvPr>
          <p:cNvSpPr txBox="1"/>
          <p:nvPr/>
        </p:nvSpPr>
        <p:spPr>
          <a:xfrm>
            <a:off x="2015113" y="3651447"/>
            <a:ext cx="3612906" cy="738664"/>
          </a:xfrm>
          <a:prstGeom prst="rect">
            <a:avLst/>
          </a:prstGeom>
          <a:noFill/>
        </p:spPr>
        <p:txBody>
          <a:bodyPr wrap="square" rtlCol="0">
            <a:spAutoFit/>
          </a:bodyPr>
          <a:lstStyle/>
          <a:p>
            <a:r>
              <a:rPr lang="en-US" altLang="zh-Hans-HK" sz="1400" b="1" dirty="0"/>
              <a:t>Education</a:t>
            </a:r>
          </a:p>
          <a:p>
            <a:pPr marL="285750" indent="-285750">
              <a:buFont typeface="Wingdings" panose="05000000000000000000" pitchFamily="2" charset="2"/>
              <a:buChar char="§"/>
            </a:pPr>
            <a:r>
              <a:rPr lang="en-US" altLang="zh-Hans-HK" sz="1400" dirty="0"/>
              <a:t>Columbia University in the City of New York</a:t>
            </a:r>
          </a:p>
          <a:p>
            <a:r>
              <a:rPr lang="en-US" altLang="zh-Hans-HK" sz="1400" dirty="0"/>
              <a:t>       Biophysics, Computer Science</a:t>
            </a:r>
          </a:p>
        </p:txBody>
      </p:sp>
      <p:sp>
        <p:nvSpPr>
          <p:cNvPr id="10" name="文本框 9">
            <a:extLst>
              <a:ext uri="{FF2B5EF4-FFF2-40B4-BE49-F238E27FC236}">
                <a16:creationId xmlns:a16="http://schemas.microsoft.com/office/drawing/2014/main" id="{B8F163D6-DC96-4EF2-AAF3-41B6EF4F1810}"/>
              </a:ext>
            </a:extLst>
          </p:cNvPr>
          <p:cNvSpPr txBox="1"/>
          <p:nvPr/>
        </p:nvSpPr>
        <p:spPr>
          <a:xfrm>
            <a:off x="2015113" y="4359650"/>
            <a:ext cx="3495342" cy="1169551"/>
          </a:xfrm>
          <a:prstGeom prst="rect">
            <a:avLst/>
          </a:prstGeom>
          <a:noFill/>
        </p:spPr>
        <p:txBody>
          <a:bodyPr wrap="square" rtlCol="0">
            <a:spAutoFit/>
          </a:bodyPr>
          <a:lstStyle/>
          <a:p>
            <a:r>
              <a:rPr lang="en-US" altLang="zh-Hans-HK" sz="1400" b="1" dirty="0"/>
              <a:t>Experience</a:t>
            </a:r>
          </a:p>
          <a:p>
            <a:pPr marL="285750" indent="-285750" fontAlgn="base">
              <a:buFont typeface="Wingdings" panose="05000000000000000000" pitchFamily="2" charset="2"/>
              <a:buChar char="§"/>
            </a:pPr>
            <a:r>
              <a:rPr lang="en-US" altLang="zh-Hans-HK" sz="1400" dirty="0"/>
              <a:t>Several Startups Advisor</a:t>
            </a:r>
          </a:p>
          <a:p>
            <a:pPr fontAlgn="base"/>
            <a:r>
              <a:rPr lang="en-US" altLang="zh-Hans-HK" sz="1400" dirty="0"/>
              <a:t>       2015 – Present </a:t>
            </a:r>
          </a:p>
          <a:p>
            <a:pPr marL="285750" indent="-285750" fontAlgn="base">
              <a:buFont typeface="Wingdings" panose="05000000000000000000" pitchFamily="2" charset="2"/>
              <a:buChar char="§"/>
            </a:pPr>
            <a:r>
              <a:rPr lang="en-US" altLang="zh-Hans-HK" sz="1400" dirty="0" err="1"/>
              <a:t>Codecademy</a:t>
            </a:r>
            <a:r>
              <a:rPr lang="en-US" altLang="zh-Hans-HK" sz="1400" dirty="0"/>
              <a:t> | Co-Founder</a:t>
            </a:r>
          </a:p>
          <a:p>
            <a:pPr fontAlgn="base"/>
            <a:r>
              <a:rPr lang="en-US" altLang="zh-Hans-HK" sz="1400" dirty="0"/>
              <a:t>       Jun 2011 – Present</a:t>
            </a:r>
          </a:p>
        </p:txBody>
      </p:sp>
      <p:pic>
        <p:nvPicPr>
          <p:cNvPr id="2" name="图片 1">
            <a:extLst>
              <a:ext uri="{FF2B5EF4-FFF2-40B4-BE49-F238E27FC236}">
                <a16:creationId xmlns:a16="http://schemas.microsoft.com/office/drawing/2014/main" id="{C4820D5E-9080-472F-9BBA-8F32AD5909CF}"/>
              </a:ext>
            </a:extLst>
          </p:cNvPr>
          <p:cNvPicPr>
            <a:picLocks noChangeAspect="1"/>
          </p:cNvPicPr>
          <p:nvPr/>
        </p:nvPicPr>
        <p:blipFill>
          <a:blip r:embed="rId2"/>
          <a:stretch>
            <a:fillRect/>
          </a:stretch>
        </p:blipFill>
        <p:spPr>
          <a:xfrm>
            <a:off x="5956055" y="1690578"/>
            <a:ext cx="2570318" cy="4700397"/>
          </a:xfrm>
          <a:prstGeom prst="rect">
            <a:avLst/>
          </a:prstGeom>
        </p:spPr>
      </p:pic>
      <p:sp>
        <p:nvSpPr>
          <p:cNvPr id="13" name="文本框 12">
            <a:extLst>
              <a:ext uri="{FF2B5EF4-FFF2-40B4-BE49-F238E27FC236}">
                <a16:creationId xmlns:a16="http://schemas.microsoft.com/office/drawing/2014/main" id="{685BA085-78D4-4F3A-A533-5B6CE5798E39}"/>
              </a:ext>
            </a:extLst>
          </p:cNvPr>
          <p:cNvSpPr txBox="1"/>
          <p:nvPr/>
        </p:nvSpPr>
        <p:spPr>
          <a:xfrm>
            <a:off x="5847909" y="1311167"/>
            <a:ext cx="3495342" cy="307777"/>
          </a:xfrm>
          <a:prstGeom prst="rect">
            <a:avLst/>
          </a:prstGeom>
          <a:noFill/>
        </p:spPr>
        <p:txBody>
          <a:bodyPr wrap="square" rtlCol="0">
            <a:spAutoFit/>
          </a:bodyPr>
          <a:lstStyle/>
          <a:p>
            <a:r>
              <a:rPr lang="en-US" altLang="zh-Hans-HK" sz="1400" b="1" dirty="0"/>
              <a:t>Employees Education Background</a:t>
            </a:r>
          </a:p>
        </p:txBody>
      </p:sp>
      <p:pic>
        <p:nvPicPr>
          <p:cNvPr id="14" name="图片 13">
            <a:extLst>
              <a:ext uri="{FF2B5EF4-FFF2-40B4-BE49-F238E27FC236}">
                <a16:creationId xmlns:a16="http://schemas.microsoft.com/office/drawing/2014/main" id="{A53F0BE1-FC57-4233-9E1C-902620346F62}"/>
              </a:ext>
            </a:extLst>
          </p:cNvPr>
          <p:cNvPicPr>
            <a:picLocks noChangeAspect="1"/>
          </p:cNvPicPr>
          <p:nvPr/>
        </p:nvPicPr>
        <p:blipFill rotWithShape="1">
          <a:blip r:embed="rId3"/>
          <a:srcRect l="6469" t="4201" r="4423" b="3861"/>
          <a:stretch/>
        </p:blipFill>
        <p:spPr>
          <a:xfrm>
            <a:off x="481891" y="1511976"/>
            <a:ext cx="1090569" cy="1088734"/>
          </a:xfrm>
          <a:prstGeom prst="ellipse">
            <a:avLst/>
          </a:prstGeom>
        </p:spPr>
      </p:pic>
      <p:sp>
        <p:nvSpPr>
          <p:cNvPr id="16" name="文本框 15">
            <a:extLst>
              <a:ext uri="{FF2B5EF4-FFF2-40B4-BE49-F238E27FC236}">
                <a16:creationId xmlns:a16="http://schemas.microsoft.com/office/drawing/2014/main" id="{A8A0225B-29D5-41C1-8DF3-E752AFA17251}"/>
              </a:ext>
            </a:extLst>
          </p:cNvPr>
          <p:cNvSpPr txBox="1"/>
          <p:nvPr/>
        </p:nvSpPr>
        <p:spPr>
          <a:xfrm>
            <a:off x="340674" y="2768080"/>
            <a:ext cx="1569273" cy="307777"/>
          </a:xfrm>
          <a:prstGeom prst="rect">
            <a:avLst/>
          </a:prstGeom>
          <a:noFill/>
        </p:spPr>
        <p:txBody>
          <a:bodyPr wrap="square" rtlCol="0">
            <a:spAutoFit/>
          </a:bodyPr>
          <a:lstStyle/>
          <a:p>
            <a:r>
              <a:rPr lang="en-US" altLang="zh-Hans-HK" sz="1400" dirty="0"/>
              <a:t>Co-Founder &amp; CEO</a:t>
            </a:r>
          </a:p>
        </p:txBody>
      </p:sp>
      <p:pic>
        <p:nvPicPr>
          <p:cNvPr id="17" name="图片 16">
            <a:extLst>
              <a:ext uri="{FF2B5EF4-FFF2-40B4-BE49-F238E27FC236}">
                <a16:creationId xmlns:a16="http://schemas.microsoft.com/office/drawing/2014/main" id="{4C16D159-0934-4D18-BA2E-182BB3BE50A9}"/>
              </a:ext>
            </a:extLst>
          </p:cNvPr>
          <p:cNvPicPr>
            <a:picLocks noChangeAspect="1"/>
          </p:cNvPicPr>
          <p:nvPr/>
        </p:nvPicPr>
        <p:blipFill rotWithShape="1">
          <a:blip r:embed="rId4"/>
          <a:srcRect l="10000" t="6898" r="3941" b="6900"/>
          <a:stretch/>
        </p:blipFill>
        <p:spPr>
          <a:xfrm>
            <a:off x="531235" y="3651447"/>
            <a:ext cx="1094388" cy="1098339"/>
          </a:xfrm>
          <a:prstGeom prst="ellipse">
            <a:avLst/>
          </a:prstGeom>
        </p:spPr>
      </p:pic>
      <p:sp>
        <p:nvSpPr>
          <p:cNvPr id="18" name="文本框 17">
            <a:extLst>
              <a:ext uri="{FF2B5EF4-FFF2-40B4-BE49-F238E27FC236}">
                <a16:creationId xmlns:a16="http://schemas.microsoft.com/office/drawing/2014/main" id="{759BB839-F9BA-4CB7-8925-1805E4282CB3}"/>
              </a:ext>
            </a:extLst>
          </p:cNvPr>
          <p:cNvSpPr txBox="1"/>
          <p:nvPr/>
        </p:nvSpPr>
        <p:spPr>
          <a:xfrm>
            <a:off x="337695" y="4882188"/>
            <a:ext cx="1569273" cy="307777"/>
          </a:xfrm>
          <a:prstGeom prst="rect">
            <a:avLst/>
          </a:prstGeom>
          <a:noFill/>
        </p:spPr>
        <p:txBody>
          <a:bodyPr wrap="square" rtlCol="0">
            <a:spAutoFit/>
          </a:bodyPr>
          <a:lstStyle/>
          <a:p>
            <a:pPr algn="ctr"/>
            <a:r>
              <a:rPr lang="en-US" altLang="zh-Hans-HK" sz="1400" dirty="0"/>
              <a:t>Co-Founder</a:t>
            </a:r>
          </a:p>
        </p:txBody>
      </p:sp>
      <p:sp>
        <p:nvSpPr>
          <p:cNvPr id="19" name="文本框 18">
            <a:extLst>
              <a:ext uri="{FF2B5EF4-FFF2-40B4-BE49-F238E27FC236}">
                <a16:creationId xmlns:a16="http://schemas.microsoft.com/office/drawing/2014/main" id="{4911C880-2D82-4271-AB5F-59EB60002413}"/>
              </a:ext>
            </a:extLst>
          </p:cNvPr>
          <p:cNvSpPr txBox="1"/>
          <p:nvPr/>
        </p:nvSpPr>
        <p:spPr>
          <a:xfrm>
            <a:off x="337695" y="5529201"/>
            <a:ext cx="5278168" cy="861774"/>
          </a:xfrm>
          <a:prstGeom prst="rect">
            <a:avLst/>
          </a:prstGeom>
          <a:noFill/>
        </p:spPr>
        <p:txBody>
          <a:bodyPr wrap="square" rtlCol="0">
            <a:spAutoFit/>
          </a:bodyPr>
          <a:lstStyle/>
          <a:p>
            <a:pPr marL="285750" indent="-285750">
              <a:buFont typeface="Wingdings" panose="05000000000000000000" pitchFamily="2" charset="2"/>
              <a:buChar char="v"/>
            </a:pPr>
            <a:r>
              <a:rPr lang="en-US" altLang="zh-Hans-HK" sz="1600" dirty="0"/>
              <a:t>Founders (and employees) of </a:t>
            </a:r>
            <a:r>
              <a:rPr lang="en-US" altLang="zh-Hans-HK" sz="1600" dirty="0" err="1"/>
              <a:t>Codecademy</a:t>
            </a:r>
            <a:r>
              <a:rPr lang="en-US" altLang="zh-Hans-HK" sz="1600" dirty="0"/>
              <a:t> have good education background and are young.</a:t>
            </a:r>
          </a:p>
          <a:p>
            <a:pPr marL="285750" indent="-285750">
              <a:buFont typeface="Wingdings" panose="05000000000000000000" pitchFamily="2" charset="2"/>
              <a:buChar char="v"/>
            </a:pPr>
            <a:r>
              <a:rPr lang="en-US" altLang="zh-Hans-HK" sz="1600" dirty="0"/>
              <a:t>Score: </a:t>
            </a:r>
            <a:endParaRPr lang="zh-Hans-HK" altLang="en-US" sz="1600" dirty="0"/>
          </a:p>
        </p:txBody>
      </p:sp>
      <p:sp>
        <p:nvSpPr>
          <p:cNvPr id="20" name="流程图: 摘录 19">
            <a:extLst>
              <a:ext uri="{FF2B5EF4-FFF2-40B4-BE49-F238E27FC236}">
                <a16:creationId xmlns:a16="http://schemas.microsoft.com/office/drawing/2014/main" id="{3237D8C6-2CCF-4294-878D-BB3F1D0EA4B1}"/>
              </a:ext>
            </a:extLst>
          </p:cNvPr>
          <p:cNvSpPr/>
          <p:nvPr/>
        </p:nvSpPr>
        <p:spPr>
          <a:xfrm>
            <a:off x="337696" y="370352"/>
            <a:ext cx="1884510" cy="310324"/>
          </a:xfrm>
          <a:prstGeom prst="flowChartExtra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a:p>
        </p:txBody>
      </p:sp>
      <p:sp>
        <p:nvSpPr>
          <p:cNvPr id="21" name="星形: 五角 20">
            <a:extLst>
              <a:ext uri="{FF2B5EF4-FFF2-40B4-BE49-F238E27FC236}">
                <a16:creationId xmlns:a16="http://schemas.microsoft.com/office/drawing/2014/main" id="{CCCF2988-5646-4463-A25C-88C2197B9D1D}"/>
              </a:ext>
            </a:extLst>
          </p:cNvPr>
          <p:cNvSpPr/>
          <p:nvPr/>
        </p:nvSpPr>
        <p:spPr>
          <a:xfrm>
            <a:off x="1265271" y="6075683"/>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22" name="星形: 五角 21">
            <a:extLst>
              <a:ext uri="{FF2B5EF4-FFF2-40B4-BE49-F238E27FC236}">
                <a16:creationId xmlns:a16="http://schemas.microsoft.com/office/drawing/2014/main" id="{7A817C1B-E69F-4327-94D5-275EF199374E}"/>
              </a:ext>
            </a:extLst>
          </p:cNvPr>
          <p:cNvSpPr/>
          <p:nvPr/>
        </p:nvSpPr>
        <p:spPr>
          <a:xfrm>
            <a:off x="1559911" y="6075683"/>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23" name="星形: 五角 22">
            <a:extLst>
              <a:ext uri="{FF2B5EF4-FFF2-40B4-BE49-F238E27FC236}">
                <a16:creationId xmlns:a16="http://schemas.microsoft.com/office/drawing/2014/main" id="{F034CFE1-4A76-4169-A34A-68DA09290E5F}"/>
              </a:ext>
            </a:extLst>
          </p:cNvPr>
          <p:cNvSpPr/>
          <p:nvPr/>
        </p:nvSpPr>
        <p:spPr>
          <a:xfrm>
            <a:off x="1854551" y="6075683"/>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24" name="星形: 五角 23">
            <a:extLst>
              <a:ext uri="{FF2B5EF4-FFF2-40B4-BE49-F238E27FC236}">
                <a16:creationId xmlns:a16="http://schemas.microsoft.com/office/drawing/2014/main" id="{B508426C-CFBC-4E42-9E4E-4368CBD89A70}"/>
              </a:ext>
            </a:extLst>
          </p:cNvPr>
          <p:cNvSpPr/>
          <p:nvPr/>
        </p:nvSpPr>
        <p:spPr>
          <a:xfrm>
            <a:off x="2149191" y="6075683"/>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Tree>
    <p:extLst>
      <p:ext uri="{BB962C8B-B14F-4D97-AF65-F5344CB8AC3E}">
        <p14:creationId xmlns:p14="http://schemas.microsoft.com/office/powerpoint/2010/main" val="3347122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4A3FF9-A72D-414C-876B-5C009877D559}"/>
              </a:ext>
            </a:extLst>
          </p:cNvPr>
          <p:cNvPicPr>
            <a:picLocks noChangeAspect="1"/>
          </p:cNvPicPr>
          <p:nvPr/>
        </p:nvPicPr>
        <p:blipFill>
          <a:blip r:embed="rId2"/>
          <a:stretch>
            <a:fillRect/>
          </a:stretch>
        </p:blipFill>
        <p:spPr>
          <a:xfrm>
            <a:off x="541635" y="1664856"/>
            <a:ext cx="3279713" cy="4915322"/>
          </a:xfrm>
          <a:prstGeom prst="rect">
            <a:avLst/>
          </a:prstGeom>
        </p:spPr>
      </p:pic>
      <p:sp>
        <p:nvSpPr>
          <p:cNvPr id="7" name="矩形 6">
            <a:extLst>
              <a:ext uri="{FF2B5EF4-FFF2-40B4-BE49-F238E27FC236}">
                <a16:creationId xmlns:a16="http://schemas.microsoft.com/office/drawing/2014/main" id="{6E811F31-0F99-4457-A352-F2DCE4DCF670}"/>
              </a:ext>
            </a:extLst>
          </p:cNvPr>
          <p:cNvSpPr/>
          <p:nvPr/>
        </p:nvSpPr>
        <p:spPr>
          <a:xfrm flipV="1">
            <a:off x="337695" y="0"/>
            <a:ext cx="1884510" cy="68067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p>
        </p:txBody>
      </p:sp>
      <p:sp>
        <p:nvSpPr>
          <p:cNvPr id="8" name="文本框 7">
            <a:extLst>
              <a:ext uri="{FF2B5EF4-FFF2-40B4-BE49-F238E27FC236}">
                <a16:creationId xmlns:a16="http://schemas.microsoft.com/office/drawing/2014/main" id="{DB6906A0-164A-44A8-80CC-4B30D277DB7E}"/>
              </a:ext>
            </a:extLst>
          </p:cNvPr>
          <p:cNvSpPr txBox="1"/>
          <p:nvPr/>
        </p:nvSpPr>
        <p:spPr>
          <a:xfrm>
            <a:off x="2033181" y="226833"/>
            <a:ext cx="6773123" cy="584775"/>
          </a:xfrm>
          <a:prstGeom prst="rect">
            <a:avLst/>
          </a:prstGeom>
          <a:noFill/>
        </p:spPr>
        <p:txBody>
          <a:bodyPr wrap="square" rtlCol="0">
            <a:spAutoFit/>
          </a:bodyPr>
          <a:lstStyle/>
          <a:p>
            <a:pPr algn="ctr"/>
            <a:r>
              <a:rPr lang="en-US" altLang="zh-Hans-HK" sz="3200" dirty="0"/>
              <a:t>Managers &amp; Employees</a:t>
            </a:r>
            <a:endParaRPr lang="zh-Hans-HK" altLang="en-US" sz="3200" dirty="0"/>
          </a:p>
        </p:txBody>
      </p:sp>
      <p:sp>
        <p:nvSpPr>
          <p:cNvPr id="9" name="流程图: 摘录 8">
            <a:extLst>
              <a:ext uri="{FF2B5EF4-FFF2-40B4-BE49-F238E27FC236}">
                <a16:creationId xmlns:a16="http://schemas.microsoft.com/office/drawing/2014/main" id="{26A2F380-DF28-46AE-9505-15AC12F4370F}"/>
              </a:ext>
            </a:extLst>
          </p:cNvPr>
          <p:cNvSpPr/>
          <p:nvPr/>
        </p:nvSpPr>
        <p:spPr>
          <a:xfrm>
            <a:off x="337696" y="370352"/>
            <a:ext cx="1884510" cy="310324"/>
          </a:xfrm>
          <a:prstGeom prst="flowChartExtra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a:p>
        </p:txBody>
      </p:sp>
      <p:sp>
        <p:nvSpPr>
          <p:cNvPr id="10" name="文本框 9">
            <a:extLst>
              <a:ext uri="{FF2B5EF4-FFF2-40B4-BE49-F238E27FC236}">
                <a16:creationId xmlns:a16="http://schemas.microsoft.com/office/drawing/2014/main" id="{70711045-F1BD-435F-BC2F-0A29D8496C0B}"/>
              </a:ext>
            </a:extLst>
          </p:cNvPr>
          <p:cNvSpPr txBox="1"/>
          <p:nvPr/>
        </p:nvSpPr>
        <p:spPr>
          <a:xfrm>
            <a:off x="337695" y="941835"/>
            <a:ext cx="1970385" cy="369332"/>
          </a:xfrm>
          <a:prstGeom prst="rect">
            <a:avLst/>
          </a:prstGeom>
          <a:noFill/>
        </p:spPr>
        <p:txBody>
          <a:bodyPr wrap="square" rtlCol="0">
            <a:spAutoFit/>
          </a:bodyPr>
          <a:lstStyle/>
          <a:p>
            <a:r>
              <a:rPr lang="en-US" altLang="zh-Hans-HK" b="1" dirty="0"/>
              <a:t>w3schools</a:t>
            </a:r>
            <a:endParaRPr lang="zh-Hans-HK" altLang="en-US" b="1" dirty="0"/>
          </a:p>
        </p:txBody>
      </p:sp>
      <p:sp>
        <p:nvSpPr>
          <p:cNvPr id="11" name="文本框 10">
            <a:extLst>
              <a:ext uri="{FF2B5EF4-FFF2-40B4-BE49-F238E27FC236}">
                <a16:creationId xmlns:a16="http://schemas.microsoft.com/office/drawing/2014/main" id="{AEB9912B-F4E9-4336-BC09-236D35F7E7ED}"/>
              </a:ext>
            </a:extLst>
          </p:cNvPr>
          <p:cNvSpPr txBox="1"/>
          <p:nvPr/>
        </p:nvSpPr>
        <p:spPr>
          <a:xfrm>
            <a:off x="541635" y="1334123"/>
            <a:ext cx="3495342" cy="307777"/>
          </a:xfrm>
          <a:prstGeom prst="rect">
            <a:avLst/>
          </a:prstGeom>
          <a:noFill/>
        </p:spPr>
        <p:txBody>
          <a:bodyPr wrap="square" rtlCol="0">
            <a:spAutoFit/>
          </a:bodyPr>
          <a:lstStyle/>
          <a:p>
            <a:r>
              <a:rPr lang="en-US" altLang="zh-Hans-HK" sz="1400" b="1" dirty="0"/>
              <a:t>Employees Education Background</a:t>
            </a:r>
          </a:p>
        </p:txBody>
      </p:sp>
      <p:sp>
        <p:nvSpPr>
          <p:cNvPr id="12" name="文本框 11">
            <a:extLst>
              <a:ext uri="{FF2B5EF4-FFF2-40B4-BE49-F238E27FC236}">
                <a16:creationId xmlns:a16="http://schemas.microsoft.com/office/drawing/2014/main" id="{3D778CB8-336D-4030-99C4-DE2C6E070D7B}"/>
              </a:ext>
            </a:extLst>
          </p:cNvPr>
          <p:cNvSpPr txBox="1"/>
          <p:nvPr/>
        </p:nvSpPr>
        <p:spPr>
          <a:xfrm>
            <a:off x="4036977" y="1664856"/>
            <a:ext cx="4889056" cy="830997"/>
          </a:xfrm>
          <a:prstGeom prst="rect">
            <a:avLst/>
          </a:prstGeom>
          <a:noFill/>
        </p:spPr>
        <p:txBody>
          <a:bodyPr wrap="square" rtlCol="0">
            <a:spAutoFit/>
          </a:bodyPr>
          <a:lstStyle/>
          <a:p>
            <a:pPr marL="285750" indent="-285750">
              <a:buFont typeface="Wingdings" panose="05000000000000000000" pitchFamily="2" charset="2"/>
              <a:buChar char="v"/>
            </a:pPr>
            <a:r>
              <a:rPr lang="en-US" altLang="zh-Hans-HK" sz="1600" dirty="0"/>
              <a:t>Education background of employees at w3schools are varied.</a:t>
            </a:r>
          </a:p>
          <a:p>
            <a:pPr marL="285750" indent="-285750">
              <a:buFont typeface="Wingdings" panose="05000000000000000000" pitchFamily="2" charset="2"/>
              <a:buChar char="v"/>
            </a:pPr>
            <a:r>
              <a:rPr lang="en-US" altLang="zh-Hans-HK" sz="1600" dirty="0"/>
              <a:t>Score: </a:t>
            </a:r>
            <a:endParaRPr lang="zh-Hans-HK" altLang="en-US" sz="1600" dirty="0"/>
          </a:p>
        </p:txBody>
      </p:sp>
      <p:sp>
        <p:nvSpPr>
          <p:cNvPr id="14" name="星形: 五角 13">
            <a:extLst>
              <a:ext uri="{FF2B5EF4-FFF2-40B4-BE49-F238E27FC236}">
                <a16:creationId xmlns:a16="http://schemas.microsoft.com/office/drawing/2014/main" id="{E3123A4D-DEBE-4417-A58C-7C2DDAF98F8B}"/>
              </a:ext>
            </a:extLst>
          </p:cNvPr>
          <p:cNvSpPr/>
          <p:nvPr/>
        </p:nvSpPr>
        <p:spPr>
          <a:xfrm>
            <a:off x="4970717" y="2216063"/>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15" name="星形: 五角 14">
            <a:extLst>
              <a:ext uri="{FF2B5EF4-FFF2-40B4-BE49-F238E27FC236}">
                <a16:creationId xmlns:a16="http://schemas.microsoft.com/office/drawing/2014/main" id="{BD100A82-57E2-4453-8C04-B6EB620BA894}"/>
              </a:ext>
            </a:extLst>
          </p:cNvPr>
          <p:cNvSpPr/>
          <p:nvPr/>
        </p:nvSpPr>
        <p:spPr>
          <a:xfrm>
            <a:off x="5265357" y="2216063"/>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16" name="星形: 五角 15">
            <a:extLst>
              <a:ext uri="{FF2B5EF4-FFF2-40B4-BE49-F238E27FC236}">
                <a16:creationId xmlns:a16="http://schemas.microsoft.com/office/drawing/2014/main" id="{7EE2175A-BC37-49C8-9BE2-BE7E36B864F2}"/>
              </a:ext>
            </a:extLst>
          </p:cNvPr>
          <p:cNvSpPr/>
          <p:nvPr/>
        </p:nvSpPr>
        <p:spPr>
          <a:xfrm>
            <a:off x="5559997" y="2216063"/>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Tree>
    <p:extLst>
      <p:ext uri="{BB962C8B-B14F-4D97-AF65-F5344CB8AC3E}">
        <p14:creationId xmlns:p14="http://schemas.microsoft.com/office/powerpoint/2010/main" val="3488269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BA573F5-B67D-400A-8B81-060100AB701B}"/>
              </a:ext>
            </a:extLst>
          </p:cNvPr>
          <p:cNvSpPr/>
          <p:nvPr/>
        </p:nvSpPr>
        <p:spPr>
          <a:xfrm flipV="1">
            <a:off x="337695" y="0"/>
            <a:ext cx="1884510" cy="68067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p>
        </p:txBody>
      </p:sp>
      <p:sp>
        <p:nvSpPr>
          <p:cNvPr id="8" name="文本框 7">
            <a:extLst>
              <a:ext uri="{FF2B5EF4-FFF2-40B4-BE49-F238E27FC236}">
                <a16:creationId xmlns:a16="http://schemas.microsoft.com/office/drawing/2014/main" id="{57E58B5B-F49E-467D-8E95-EE9EB518DFAE}"/>
              </a:ext>
            </a:extLst>
          </p:cNvPr>
          <p:cNvSpPr txBox="1"/>
          <p:nvPr/>
        </p:nvSpPr>
        <p:spPr>
          <a:xfrm>
            <a:off x="2033181" y="226833"/>
            <a:ext cx="6773123" cy="584775"/>
          </a:xfrm>
          <a:prstGeom prst="rect">
            <a:avLst/>
          </a:prstGeom>
          <a:noFill/>
        </p:spPr>
        <p:txBody>
          <a:bodyPr wrap="square" rtlCol="0">
            <a:spAutoFit/>
          </a:bodyPr>
          <a:lstStyle/>
          <a:p>
            <a:pPr algn="ctr"/>
            <a:r>
              <a:rPr lang="en-US" altLang="zh-Hans-HK" sz="3200" dirty="0"/>
              <a:t>Managers &amp; Employees</a:t>
            </a:r>
            <a:endParaRPr lang="zh-Hans-HK" altLang="en-US" sz="3200" dirty="0"/>
          </a:p>
        </p:txBody>
      </p:sp>
      <p:sp>
        <p:nvSpPr>
          <p:cNvPr id="9" name="流程图: 摘录 8">
            <a:extLst>
              <a:ext uri="{FF2B5EF4-FFF2-40B4-BE49-F238E27FC236}">
                <a16:creationId xmlns:a16="http://schemas.microsoft.com/office/drawing/2014/main" id="{A7928463-9B35-4EA2-B80A-8E8C113A449F}"/>
              </a:ext>
            </a:extLst>
          </p:cNvPr>
          <p:cNvSpPr/>
          <p:nvPr/>
        </p:nvSpPr>
        <p:spPr>
          <a:xfrm>
            <a:off x="337696" y="370352"/>
            <a:ext cx="1884510" cy="310324"/>
          </a:xfrm>
          <a:prstGeom prst="flowChartExtra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a:p>
        </p:txBody>
      </p:sp>
      <p:sp>
        <p:nvSpPr>
          <p:cNvPr id="10" name="文本框 9">
            <a:extLst>
              <a:ext uri="{FF2B5EF4-FFF2-40B4-BE49-F238E27FC236}">
                <a16:creationId xmlns:a16="http://schemas.microsoft.com/office/drawing/2014/main" id="{AA1A7584-CDC2-435D-A442-2BAD89F52648}"/>
              </a:ext>
            </a:extLst>
          </p:cNvPr>
          <p:cNvSpPr txBox="1"/>
          <p:nvPr/>
        </p:nvSpPr>
        <p:spPr>
          <a:xfrm>
            <a:off x="337695" y="941835"/>
            <a:ext cx="1970385" cy="369332"/>
          </a:xfrm>
          <a:prstGeom prst="rect">
            <a:avLst/>
          </a:prstGeom>
          <a:noFill/>
        </p:spPr>
        <p:txBody>
          <a:bodyPr wrap="square" rtlCol="0">
            <a:spAutoFit/>
          </a:bodyPr>
          <a:lstStyle/>
          <a:p>
            <a:r>
              <a:rPr lang="en-US" altLang="zh-Hans-HK" b="1" dirty="0"/>
              <a:t>C</a:t>
            </a:r>
            <a:r>
              <a:rPr lang="en-US" altLang="zh-CN" b="1" dirty="0"/>
              <a:t>ode School</a:t>
            </a:r>
            <a:endParaRPr lang="zh-Hans-HK" altLang="en-US" b="1" dirty="0"/>
          </a:p>
        </p:txBody>
      </p:sp>
      <p:sp>
        <p:nvSpPr>
          <p:cNvPr id="11" name="文本框 10">
            <a:extLst>
              <a:ext uri="{FF2B5EF4-FFF2-40B4-BE49-F238E27FC236}">
                <a16:creationId xmlns:a16="http://schemas.microsoft.com/office/drawing/2014/main" id="{22035D93-76F0-49E3-909D-F7871493EC89}"/>
              </a:ext>
            </a:extLst>
          </p:cNvPr>
          <p:cNvSpPr txBox="1"/>
          <p:nvPr/>
        </p:nvSpPr>
        <p:spPr>
          <a:xfrm>
            <a:off x="2033181" y="1965458"/>
            <a:ext cx="6732955" cy="1384995"/>
          </a:xfrm>
          <a:prstGeom prst="rect">
            <a:avLst/>
          </a:prstGeom>
          <a:noFill/>
        </p:spPr>
        <p:txBody>
          <a:bodyPr wrap="square" rtlCol="0">
            <a:spAutoFit/>
          </a:bodyPr>
          <a:lstStyle/>
          <a:p>
            <a:pPr fontAlgn="base"/>
            <a:r>
              <a:rPr lang="en-US" altLang="zh-Hans-HK" sz="1400" dirty="0"/>
              <a:t>Aaron </a:t>
            </a:r>
            <a:r>
              <a:rPr lang="en-US" altLang="zh-Hans-HK" sz="1400" dirty="0" err="1"/>
              <a:t>Skonnard</a:t>
            </a:r>
            <a:r>
              <a:rPr lang="en-US" altLang="zh-Hans-HK" sz="1400" dirty="0"/>
              <a:t> is the CEO of Pluralsight, a fast-growing enterprise technology skills platform. Aaron cofounded Pluralsight in 2004 and has since grown the company to more than 600 employees and 1,500 expert authors. As CEO, Aaron focuses on business strategy, future direction, product development and strategic partnerships. On a day-to-day basis, he works closely with the entire executive team in different capacities, including recruiting, brand management, marketing, sales, feature planning and content acquisition.</a:t>
            </a:r>
          </a:p>
        </p:txBody>
      </p:sp>
      <p:pic>
        <p:nvPicPr>
          <p:cNvPr id="2" name="图片 1">
            <a:extLst>
              <a:ext uri="{FF2B5EF4-FFF2-40B4-BE49-F238E27FC236}">
                <a16:creationId xmlns:a16="http://schemas.microsoft.com/office/drawing/2014/main" id="{3E53D9DA-E5F9-4201-B35F-26AFEF4D1D8D}"/>
              </a:ext>
            </a:extLst>
          </p:cNvPr>
          <p:cNvPicPr>
            <a:picLocks noChangeAspect="1"/>
          </p:cNvPicPr>
          <p:nvPr/>
        </p:nvPicPr>
        <p:blipFill>
          <a:blip r:embed="rId2"/>
          <a:stretch>
            <a:fillRect/>
          </a:stretch>
        </p:blipFill>
        <p:spPr>
          <a:xfrm>
            <a:off x="511961" y="1908829"/>
            <a:ext cx="1138423" cy="1188609"/>
          </a:xfrm>
          <a:prstGeom prst="ellipse">
            <a:avLst/>
          </a:prstGeom>
        </p:spPr>
      </p:pic>
      <p:sp>
        <p:nvSpPr>
          <p:cNvPr id="12" name="文本框 11">
            <a:extLst>
              <a:ext uri="{FF2B5EF4-FFF2-40B4-BE49-F238E27FC236}">
                <a16:creationId xmlns:a16="http://schemas.microsoft.com/office/drawing/2014/main" id="{D4F316EA-BE6E-4520-9E0E-7B29AFAE608A}"/>
              </a:ext>
            </a:extLst>
          </p:cNvPr>
          <p:cNvSpPr txBox="1"/>
          <p:nvPr/>
        </p:nvSpPr>
        <p:spPr>
          <a:xfrm>
            <a:off x="337695" y="3180797"/>
            <a:ext cx="1569273" cy="307777"/>
          </a:xfrm>
          <a:prstGeom prst="rect">
            <a:avLst/>
          </a:prstGeom>
          <a:noFill/>
        </p:spPr>
        <p:txBody>
          <a:bodyPr wrap="square" rtlCol="0">
            <a:spAutoFit/>
          </a:bodyPr>
          <a:lstStyle/>
          <a:p>
            <a:pPr algn="ctr"/>
            <a:r>
              <a:rPr lang="en-US" altLang="zh-Hans-HK" sz="1400" dirty="0"/>
              <a:t>Founder &amp; CEO</a:t>
            </a:r>
          </a:p>
        </p:txBody>
      </p:sp>
      <p:sp>
        <p:nvSpPr>
          <p:cNvPr id="13" name="文本框 12">
            <a:extLst>
              <a:ext uri="{FF2B5EF4-FFF2-40B4-BE49-F238E27FC236}">
                <a16:creationId xmlns:a16="http://schemas.microsoft.com/office/drawing/2014/main" id="{35B8CD85-8BAD-4A16-8553-7D8BC346A496}"/>
              </a:ext>
            </a:extLst>
          </p:cNvPr>
          <p:cNvSpPr txBox="1"/>
          <p:nvPr/>
        </p:nvSpPr>
        <p:spPr>
          <a:xfrm>
            <a:off x="337695" y="1364622"/>
            <a:ext cx="7429389" cy="307777"/>
          </a:xfrm>
          <a:prstGeom prst="rect">
            <a:avLst/>
          </a:prstGeom>
          <a:noFill/>
        </p:spPr>
        <p:txBody>
          <a:bodyPr wrap="square" rtlCol="0">
            <a:spAutoFit/>
          </a:bodyPr>
          <a:lstStyle/>
          <a:p>
            <a:r>
              <a:rPr lang="en-US" altLang="zh-Hans-HK" sz="1400" dirty="0"/>
              <a:t>Code</a:t>
            </a:r>
            <a:r>
              <a:rPr lang="zh-CN" altLang="en-US" sz="1400" dirty="0"/>
              <a:t> </a:t>
            </a:r>
            <a:r>
              <a:rPr lang="en-US" altLang="zh-CN" sz="1400" dirty="0"/>
              <a:t>School was acquired by Pluralsight and the managers information are about Pluralsight.</a:t>
            </a:r>
            <a:endParaRPr lang="en-US" altLang="zh-Hans-HK" sz="1400" dirty="0"/>
          </a:p>
        </p:txBody>
      </p:sp>
      <p:sp>
        <p:nvSpPr>
          <p:cNvPr id="14" name="文本框 13">
            <a:extLst>
              <a:ext uri="{FF2B5EF4-FFF2-40B4-BE49-F238E27FC236}">
                <a16:creationId xmlns:a16="http://schemas.microsoft.com/office/drawing/2014/main" id="{6EDC355A-398D-4F6F-ABBF-74777198347B}"/>
              </a:ext>
            </a:extLst>
          </p:cNvPr>
          <p:cNvSpPr txBox="1"/>
          <p:nvPr/>
        </p:nvSpPr>
        <p:spPr>
          <a:xfrm>
            <a:off x="2033181" y="3638212"/>
            <a:ext cx="6732955" cy="1815882"/>
          </a:xfrm>
          <a:prstGeom prst="rect">
            <a:avLst/>
          </a:prstGeom>
          <a:noFill/>
        </p:spPr>
        <p:txBody>
          <a:bodyPr wrap="square" rtlCol="0">
            <a:spAutoFit/>
          </a:bodyPr>
          <a:lstStyle/>
          <a:p>
            <a:pPr fontAlgn="base"/>
            <a:r>
              <a:rPr lang="en-US" altLang="zh-Hans-HK" sz="1400" dirty="0"/>
              <a:t>Arne Duncan is currently a Managing Partner at the Emerson Collective, a non-profit organization founded by </a:t>
            </a:r>
            <a:r>
              <a:rPr lang="en-US" altLang="zh-Hans-HK" sz="1400" dirty="0" err="1"/>
              <a:t>Laurene</a:t>
            </a:r>
            <a:r>
              <a:rPr lang="en-US" altLang="zh-Hans-HK" sz="1400" dirty="0"/>
              <a:t> Powell Jobs focused on improving the quality of public education, advancing immigration reform, and supporting and scaling social innovation. Having served as the U.S. Secretary of Education from 2009 to 2016, Duncan is one of the most notable and highly-regarded thought leaders of twenty-first century education. One of the longest-serving education secretaries and arguably the most influential, he guided a rapid expansion of the federal role in the nation’s 100,000 public schools and saw 40 states adopt key policies.</a:t>
            </a:r>
          </a:p>
        </p:txBody>
      </p:sp>
      <p:pic>
        <p:nvPicPr>
          <p:cNvPr id="15" name="图片 14">
            <a:extLst>
              <a:ext uri="{FF2B5EF4-FFF2-40B4-BE49-F238E27FC236}">
                <a16:creationId xmlns:a16="http://schemas.microsoft.com/office/drawing/2014/main" id="{8AEDE85C-265D-45AE-8056-F0DEB8873EB3}"/>
              </a:ext>
            </a:extLst>
          </p:cNvPr>
          <p:cNvPicPr>
            <a:picLocks noChangeAspect="1"/>
          </p:cNvPicPr>
          <p:nvPr/>
        </p:nvPicPr>
        <p:blipFill>
          <a:blip r:embed="rId3"/>
          <a:stretch>
            <a:fillRect/>
          </a:stretch>
        </p:blipFill>
        <p:spPr>
          <a:xfrm>
            <a:off x="511961" y="3851860"/>
            <a:ext cx="1138423" cy="1168021"/>
          </a:xfrm>
          <a:prstGeom prst="ellipse">
            <a:avLst/>
          </a:prstGeom>
        </p:spPr>
      </p:pic>
      <p:sp>
        <p:nvSpPr>
          <p:cNvPr id="16" name="文本框 15">
            <a:extLst>
              <a:ext uri="{FF2B5EF4-FFF2-40B4-BE49-F238E27FC236}">
                <a16:creationId xmlns:a16="http://schemas.microsoft.com/office/drawing/2014/main" id="{860C7CCA-9323-4245-B466-3EE451DD5B4A}"/>
              </a:ext>
            </a:extLst>
          </p:cNvPr>
          <p:cNvSpPr txBox="1"/>
          <p:nvPr/>
        </p:nvSpPr>
        <p:spPr>
          <a:xfrm>
            <a:off x="357687" y="5096087"/>
            <a:ext cx="1569273" cy="307777"/>
          </a:xfrm>
          <a:prstGeom prst="rect">
            <a:avLst/>
          </a:prstGeom>
          <a:noFill/>
        </p:spPr>
        <p:txBody>
          <a:bodyPr wrap="square" rtlCol="0">
            <a:spAutoFit/>
          </a:bodyPr>
          <a:lstStyle/>
          <a:p>
            <a:pPr algn="ctr"/>
            <a:r>
              <a:rPr lang="en-US" altLang="zh-Hans-HK" sz="1400" dirty="0"/>
              <a:t>Managing Director</a:t>
            </a:r>
          </a:p>
        </p:txBody>
      </p:sp>
      <p:sp>
        <p:nvSpPr>
          <p:cNvPr id="17" name="文本框 16">
            <a:extLst>
              <a:ext uri="{FF2B5EF4-FFF2-40B4-BE49-F238E27FC236}">
                <a16:creationId xmlns:a16="http://schemas.microsoft.com/office/drawing/2014/main" id="{317EE338-247F-476F-98D9-F3052479EFE6}"/>
              </a:ext>
            </a:extLst>
          </p:cNvPr>
          <p:cNvSpPr txBox="1"/>
          <p:nvPr/>
        </p:nvSpPr>
        <p:spPr>
          <a:xfrm>
            <a:off x="337695" y="5741853"/>
            <a:ext cx="8295942" cy="584775"/>
          </a:xfrm>
          <a:prstGeom prst="rect">
            <a:avLst/>
          </a:prstGeom>
          <a:noFill/>
        </p:spPr>
        <p:txBody>
          <a:bodyPr wrap="square" rtlCol="0">
            <a:spAutoFit/>
          </a:bodyPr>
          <a:lstStyle/>
          <a:p>
            <a:pPr marL="285750" indent="-285750">
              <a:buFont typeface="Wingdings" panose="05000000000000000000" pitchFamily="2" charset="2"/>
              <a:buChar char="v"/>
            </a:pPr>
            <a:r>
              <a:rPr lang="en-US" altLang="zh-Hans-HK" sz="1600" dirty="0"/>
              <a:t>Managers of Code School (Pluralsight) are very experienced.</a:t>
            </a:r>
          </a:p>
          <a:p>
            <a:pPr marL="285750" indent="-285750">
              <a:buFont typeface="Wingdings" panose="05000000000000000000" pitchFamily="2" charset="2"/>
              <a:buChar char="v"/>
            </a:pPr>
            <a:r>
              <a:rPr lang="en-US" altLang="zh-Hans-HK" sz="1600" dirty="0"/>
              <a:t>Score: </a:t>
            </a:r>
            <a:endParaRPr lang="zh-Hans-HK" altLang="en-US" sz="1600" dirty="0"/>
          </a:p>
        </p:txBody>
      </p:sp>
      <p:sp>
        <p:nvSpPr>
          <p:cNvPr id="18" name="星形: 五角 17">
            <a:extLst>
              <a:ext uri="{FF2B5EF4-FFF2-40B4-BE49-F238E27FC236}">
                <a16:creationId xmlns:a16="http://schemas.microsoft.com/office/drawing/2014/main" id="{80AB78D1-5D57-46C4-BF31-FD2E3F7224B6}"/>
              </a:ext>
            </a:extLst>
          </p:cNvPr>
          <p:cNvSpPr/>
          <p:nvPr/>
        </p:nvSpPr>
        <p:spPr>
          <a:xfrm>
            <a:off x="1265271" y="6059735"/>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19" name="星形: 五角 18">
            <a:extLst>
              <a:ext uri="{FF2B5EF4-FFF2-40B4-BE49-F238E27FC236}">
                <a16:creationId xmlns:a16="http://schemas.microsoft.com/office/drawing/2014/main" id="{F785607C-62B9-4A23-BEB2-8B6481D2ECAC}"/>
              </a:ext>
            </a:extLst>
          </p:cNvPr>
          <p:cNvSpPr/>
          <p:nvPr/>
        </p:nvSpPr>
        <p:spPr>
          <a:xfrm>
            <a:off x="1559911" y="6059735"/>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20" name="星形: 五角 19">
            <a:extLst>
              <a:ext uri="{FF2B5EF4-FFF2-40B4-BE49-F238E27FC236}">
                <a16:creationId xmlns:a16="http://schemas.microsoft.com/office/drawing/2014/main" id="{36346858-B2BB-4209-A4FF-C01E8D1BE761}"/>
              </a:ext>
            </a:extLst>
          </p:cNvPr>
          <p:cNvSpPr/>
          <p:nvPr/>
        </p:nvSpPr>
        <p:spPr>
          <a:xfrm>
            <a:off x="1854551" y="6059735"/>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21" name="星形: 五角 20">
            <a:extLst>
              <a:ext uri="{FF2B5EF4-FFF2-40B4-BE49-F238E27FC236}">
                <a16:creationId xmlns:a16="http://schemas.microsoft.com/office/drawing/2014/main" id="{5A614F30-2919-4034-8357-BBA03855885E}"/>
              </a:ext>
            </a:extLst>
          </p:cNvPr>
          <p:cNvSpPr/>
          <p:nvPr/>
        </p:nvSpPr>
        <p:spPr>
          <a:xfrm>
            <a:off x="2149191" y="6059735"/>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Tree>
    <p:extLst>
      <p:ext uri="{BB962C8B-B14F-4D97-AF65-F5344CB8AC3E}">
        <p14:creationId xmlns:p14="http://schemas.microsoft.com/office/powerpoint/2010/main" val="3319611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023B78F-162D-4C1F-B20E-B6D581506D19}"/>
              </a:ext>
            </a:extLst>
          </p:cNvPr>
          <p:cNvPicPr>
            <a:picLocks noChangeAspect="1"/>
          </p:cNvPicPr>
          <p:nvPr/>
        </p:nvPicPr>
        <p:blipFill>
          <a:blip r:embed="rId2"/>
          <a:stretch>
            <a:fillRect/>
          </a:stretch>
        </p:blipFill>
        <p:spPr>
          <a:xfrm>
            <a:off x="6475459" y="1730587"/>
            <a:ext cx="2014639" cy="3612726"/>
          </a:xfrm>
          <a:prstGeom prst="rect">
            <a:avLst/>
          </a:prstGeom>
        </p:spPr>
      </p:pic>
      <p:pic>
        <p:nvPicPr>
          <p:cNvPr id="5" name="图片 4">
            <a:extLst>
              <a:ext uri="{FF2B5EF4-FFF2-40B4-BE49-F238E27FC236}">
                <a16:creationId xmlns:a16="http://schemas.microsoft.com/office/drawing/2014/main" id="{4636EE3B-73D0-49AC-8E42-F0937B722C1B}"/>
              </a:ext>
            </a:extLst>
          </p:cNvPr>
          <p:cNvPicPr>
            <a:picLocks noChangeAspect="1"/>
          </p:cNvPicPr>
          <p:nvPr/>
        </p:nvPicPr>
        <p:blipFill>
          <a:blip r:embed="rId3"/>
          <a:stretch>
            <a:fillRect/>
          </a:stretch>
        </p:blipFill>
        <p:spPr>
          <a:xfrm>
            <a:off x="6475459" y="5403528"/>
            <a:ext cx="2014639" cy="899160"/>
          </a:xfrm>
          <a:prstGeom prst="rect">
            <a:avLst/>
          </a:prstGeom>
        </p:spPr>
      </p:pic>
      <p:sp>
        <p:nvSpPr>
          <p:cNvPr id="6" name="矩形 5">
            <a:extLst>
              <a:ext uri="{FF2B5EF4-FFF2-40B4-BE49-F238E27FC236}">
                <a16:creationId xmlns:a16="http://schemas.microsoft.com/office/drawing/2014/main" id="{4F9FA560-569B-47CB-B2A2-F448457E6A7A}"/>
              </a:ext>
            </a:extLst>
          </p:cNvPr>
          <p:cNvSpPr/>
          <p:nvPr/>
        </p:nvSpPr>
        <p:spPr>
          <a:xfrm flipV="1">
            <a:off x="337695" y="0"/>
            <a:ext cx="1884510" cy="68067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p>
        </p:txBody>
      </p:sp>
      <p:sp>
        <p:nvSpPr>
          <p:cNvPr id="7" name="文本框 6">
            <a:extLst>
              <a:ext uri="{FF2B5EF4-FFF2-40B4-BE49-F238E27FC236}">
                <a16:creationId xmlns:a16="http://schemas.microsoft.com/office/drawing/2014/main" id="{2FA73612-CA81-47B9-8199-30D44A5C63C0}"/>
              </a:ext>
            </a:extLst>
          </p:cNvPr>
          <p:cNvSpPr txBox="1"/>
          <p:nvPr/>
        </p:nvSpPr>
        <p:spPr>
          <a:xfrm>
            <a:off x="2033181" y="226833"/>
            <a:ext cx="6773123" cy="584775"/>
          </a:xfrm>
          <a:prstGeom prst="rect">
            <a:avLst/>
          </a:prstGeom>
          <a:noFill/>
        </p:spPr>
        <p:txBody>
          <a:bodyPr wrap="square" rtlCol="0">
            <a:spAutoFit/>
          </a:bodyPr>
          <a:lstStyle/>
          <a:p>
            <a:pPr algn="ctr"/>
            <a:r>
              <a:rPr lang="en-US" altLang="zh-Hans-HK" sz="3200" dirty="0"/>
              <a:t>Managers &amp; Employees</a:t>
            </a:r>
            <a:endParaRPr lang="zh-Hans-HK" altLang="en-US" sz="3200" dirty="0"/>
          </a:p>
        </p:txBody>
      </p:sp>
      <p:sp>
        <p:nvSpPr>
          <p:cNvPr id="8" name="流程图: 摘录 7">
            <a:extLst>
              <a:ext uri="{FF2B5EF4-FFF2-40B4-BE49-F238E27FC236}">
                <a16:creationId xmlns:a16="http://schemas.microsoft.com/office/drawing/2014/main" id="{DDE36366-14B2-49BD-AB07-A4948274C6C0}"/>
              </a:ext>
            </a:extLst>
          </p:cNvPr>
          <p:cNvSpPr/>
          <p:nvPr/>
        </p:nvSpPr>
        <p:spPr>
          <a:xfrm>
            <a:off x="337696" y="370352"/>
            <a:ext cx="1884510" cy="310324"/>
          </a:xfrm>
          <a:prstGeom prst="flowChartExtra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a:p>
        </p:txBody>
      </p:sp>
      <p:sp>
        <p:nvSpPr>
          <p:cNvPr id="9" name="文本框 8">
            <a:extLst>
              <a:ext uri="{FF2B5EF4-FFF2-40B4-BE49-F238E27FC236}">
                <a16:creationId xmlns:a16="http://schemas.microsoft.com/office/drawing/2014/main" id="{7946394B-D5D6-4E29-B8B5-434B2A4407FA}"/>
              </a:ext>
            </a:extLst>
          </p:cNvPr>
          <p:cNvSpPr txBox="1"/>
          <p:nvPr/>
        </p:nvSpPr>
        <p:spPr>
          <a:xfrm>
            <a:off x="337695" y="941835"/>
            <a:ext cx="1970385" cy="369332"/>
          </a:xfrm>
          <a:prstGeom prst="rect">
            <a:avLst/>
          </a:prstGeom>
          <a:noFill/>
        </p:spPr>
        <p:txBody>
          <a:bodyPr wrap="square" rtlCol="0">
            <a:spAutoFit/>
          </a:bodyPr>
          <a:lstStyle/>
          <a:p>
            <a:r>
              <a:rPr lang="en-US" altLang="zh-Hans-HK" b="1" dirty="0"/>
              <a:t>Coursera</a:t>
            </a:r>
            <a:endParaRPr lang="zh-Hans-HK" altLang="en-US" b="1" dirty="0"/>
          </a:p>
        </p:txBody>
      </p:sp>
      <p:sp>
        <p:nvSpPr>
          <p:cNvPr id="10" name="文本框 9">
            <a:extLst>
              <a:ext uri="{FF2B5EF4-FFF2-40B4-BE49-F238E27FC236}">
                <a16:creationId xmlns:a16="http://schemas.microsoft.com/office/drawing/2014/main" id="{0AB03961-EE02-4D85-9AE1-76AA08558F12}"/>
              </a:ext>
            </a:extLst>
          </p:cNvPr>
          <p:cNvSpPr txBox="1"/>
          <p:nvPr/>
        </p:nvSpPr>
        <p:spPr>
          <a:xfrm>
            <a:off x="6299793" y="1311167"/>
            <a:ext cx="3495342" cy="307777"/>
          </a:xfrm>
          <a:prstGeom prst="rect">
            <a:avLst/>
          </a:prstGeom>
          <a:noFill/>
        </p:spPr>
        <p:txBody>
          <a:bodyPr wrap="square" rtlCol="0">
            <a:spAutoFit/>
          </a:bodyPr>
          <a:lstStyle/>
          <a:p>
            <a:r>
              <a:rPr lang="en-US" altLang="zh-Hans-HK" sz="1400" b="1" dirty="0"/>
              <a:t>Employees Education Background</a:t>
            </a:r>
          </a:p>
        </p:txBody>
      </p:sp>
      <p:sp>
        <p:nvSpPr>
          <p:cNvPr id="11" name="文本框 10">
            <a:extLst>
              <a:ext uri="{FF2B5EF4-FFF2-40B4-BE49-F238E27FC236}">
                <a16:creationId xmlns:a16="http://schemas.microsoft.com/office/drawing/2014/main" id="{ED26FAA2-A581-4ECA-B599-0ECF312B40A1}"/>
              </a:ext>
            </a:extLst>
          </p:cNvPr>
          <p:cNvSpPr txBox="1"/>
          <p:nvPr/>
        </p:nvSpPr>
        <p:spPr>
          <a:xfrm>
            <a:off x="1542297" y="1381780"/>
            <a:ext cx="4729976" cy="2292935"/>
          </a:xfrm>
          <a:prstGeom prst="rect">
            <a:avLst/>
          </a:prstGeom>
          <a:noFill/>
        </p:spPr>
        <p:txBody>
          <a:bodyPr wrap="square" rtlCol="0">
            <a:spAutoFit/>
          </a:bodyPr>
          <a:lstStyle/>
          <a:p>
            <a:pPr fontAlgn="base"/>
            <a:r>
              <a:rPr lang="en-US" altLang="zh-Hans-HK" sz="1100" dirty="0"/>
              <a:t>Daphne Koller co-founded Coursera in 2012. She served as the company’s Co-CEO until 2014, and then as President until 2016. Daphne has recently founded </a:t>
            </a:r>
            <a:r>
              <a:rPr lang="en-US" altLang="zh-Hans-HK" sz="1100" dirty="0" err="1"/>
              <a:t>Insitro</a:t>
            </a:r>
            <a:r>
              <a:rPr lang="en-US" altLang="zh-Hans-HK" sz="1100" dirty="0"/>
              <a:t> which applies machine learning techniques to drive innovation in the area of life sciences. Before </a:t>
            </a:r>
            <a:r>
              <a:rPr lang="en-US" altLang="zh-Hans-HK" sz="1100" dirty="0" err="1"/>
              <a:t>Insitro</a:t>
            </a:r>
            <a:r>
              <a:rPr lang="en-US" altLang="zh-Hans-HK" sz="1100" dirty="0"/>
              <a:t>, Daphne served as Chief Computing Officer of Calico Labs, an Alphabet (Google) company using advanced technology to understand aging. Before founding Coursera, Daphne was the Rajeev Motwani Professor of Computer Science at Stanford University, where she served on the faculty for 18 years. She is the author of over 200 refereed publications, and has been honored with multiple awards and fellowships, including the Presidential Early Career Award for Scientists and Engineers (PECASE), the ACM Prize in Computing, the MacArthur Foundation Fellowship, and the Cox Medal for excellence in fostering undergraduate research at Stanford; she was also recognized as one of TIME Magazine’s 100 most influential people in 2012.</a:t>
            </a:r>
          </a:p>
        </p:txBody>
      </p:sp>
      <p:pic>
        <p:nvPicPr>
          <p:cNvPr id="12" name="图片 11">
            <a:extLst>
              <a:ext uri="{FF2B5EF4-FFF2-40B4-BE49-F238E27FC236}">
                <a16:creationId xmlns:a16="http://schemas.microsoft.com/office/drawing/2014/main" id="{073CEE3E-9522-46EB-A7CE-CA1C3A234C50}"/>
              </a:ext>
            </a:extLst>
          </p:cNvPr>
          <p:cNvPicPr>
            <a:picLocks noChangeAspect="1"/>
          </p:cNvPicPr>
          <p:nvPr/>
        </p:nvPicPr>
        <p:blipFill>
          <a:blip r:embed="rId4"/>
          <a:stretch>
            <a:fillRect/>
          </a:stretch>
        </p:blipFill>
        <p:spPr>
          <a:xfrm>
            <a:off x="337695" y="1885934"/>
            <a:ext cx="1171131" cy="1180075"/>
          </a:xfrm>
          <a:prstGeom prst="ellipse">
            <a:avLst/>
          </a:prstGeom>
        </p:spPr>
      </p:pic>
      <p:sp>
        <p:nvSpPr>
          <p:cNvPr id="13" name="文本框 12">
            <a:extLst>
              <a:ext uri="{FF2B5EF4-FFF2-40B4-BE49-F238E27FC236}">
                <a16:creationId xmlns:a16="http://schemas.microsoft.com/office/drawing/2014/main" id="{D24AD46C-C1F2-4319-B951-BCA7B0D28BA8}"/>
              </a:ext>
            </a:extLst>
          </p:cNvPr>
          <p:cNvSpPr txBox="1"/>
          <p:nvPr/>
        </p:nvSpPr>
        <p:spPr>
          <a:xfrm>
            <a:off x="142739" y="3192219"/>
            <a:ext cx="1569273" cy="307777"/>
          </a:xfrm>
          <a:prstGeom prst="rect">
            <a:avLst/>
          </a:prstGeom>
          <a:noFill/>
        </p:spPr>
        <p:txBody>
          <a:bodyPr wrap="square" rtlCol="0">
            <a:spAutoFit/>
          </a:bodyPr>
          <a:lstStyle/>
          <a:p>
            <a:pPr algn="ctr"/>
            <a:r>
              <a:rPr lang="en-US" altLang="zh-Hans-HK" sz="1400" dirty="0"/>
              <a:t>Co-F</a:t>
            </a:r>
            <a:r>
              <a:rPr lang="en-US" altLang="zh-CN" sz="1400" dirty="0"/>
              <a:t>ounder</a:t>
            </a:r>
            <a:endParaRPr lang="en-US" altLang="zh-Hans-HK" sz="1400" dirty="0"/>
          </a:p>
        </p:txBody>
      </p:sp>
      <p:sp>
        <p:nvSpPr>
          <p:cNvPr id="14" name="文本框 13">
            <a:extLst>
              <a:ext uri="{FF2B5EF4-FFF2-40B4-BE49-F238E27FC236}">
                <a16:creationId xmlns:a16="http://schemas.microsoft.com/office/drawing/2014/main" id="{B2DCD348-2BAE-4E42-A8C7-4868C428FC22}"/>
              </a:ext>
            </a:extLst>
          </p:cNvPr>
          <p:cNvSpPr txBox="1"/>
          <p:nvPr/>
        </p:nvSpPr>
        <p:spPr>
          <a:xfrm>
            <a:off x="1542297" y="3950431"/>
            <a:ext cx="4757496" cy="1954381"/>
          </a:xfrm>
          <a:prstGeom prst="rect">
            <a:avLst/>
          </a:prstGeom>
          <a:noFill/>
        </p:spPr>
        <p:txBody>
          <a:bodyPr wrap="square" rtlCol="0">
            <a:spAutoFit/>
          </a:bodyPr>
          <a:lstStyle/>
          <a:p>
            <a:pPr fontAlgn="base"/>
            <a:r>
              <a:rPr lang="en-US" altLang="zh-Hans-HK" sz="1100" dirty="0"/>
              <a:t>Jeff </a:t>
            </a:r>
            <a:r>
              <a:rPr lang="en-US" altLang="zh-Hans-HK" sz="1100" dirty="0" err="1"/>
              <a:t>Maggioncalda</a:t>
            </a:r>
            <a:r>
              <a:rPr lang="en-US" altLang="zh-Hans-HK" sz="1100" dirty="0"/>
              <a:t> joined Coursera as CEO in June 2017. He previously served for 18 years as the founding CEO at Financial Engines Inc, a company co-founded by economist and Nobel Prize winner William Sharpe. Financial Engines grew rapidly under Jeff's leadership, providing high-quality online investment advice that has helped millions of people save and prepare for retirement. Jeff has also worked as a consultant at McKinsey &amp; Company and Cornerstone Research, and continues to serve as a Director of Silicon Valley Bank, Inc. He holds an MBA from the Stanford Graduate School of Business and a Bachelor's degree in Economics and English from Stanford University. In his free time, Jeff is a lifelong learner and proud dad, and enjoys studying music theory and spending time with his wife and three daughters.</a:t>
            </a:r>
          </a:p>
        </p:txBody>
      </p:sp>
      <p:pic>
        <p:nvPicPr>
          <p:cNvPr id="15" name="图片 14">
            <a:extLst>
              <a:ext uri="{FF2B5EF4-FFF2-40B4-BE49-F238E27FC236}">
                <a16:creationId xmlns:a16="http://schemas.microsoft.com/office/drawing/2014/main" id="{2944A6D6-AD31-476B-BFB3-E3291A753041}"/>
              </a:ext>
            </a:extLst>
          </p:cNvPr>
          <p:cNvPicPr>
            <a:picLocks noChangeAspect="1"/>
          </p:cNvPicPr>
          <p:nvPr/>
        </p:nvPicPr>
        <p:blipFill>
          <a:blip r:embed="rId5"/>
          <a:stretch>
            <a:fillRect/>
          </a:stretch>
        </p:blipFill>
        <p:spPr>
          <a:xfrm>
            <a:off x="336138" y="4321262"/>
            <a:ext cx="1176804" cy="1181087"/>
          </a:xfrm>
          <a:prstGeom prst="ellipse">
            <a:avLst/>
          </a:prstGeom>
        </p:spPr>
      </p:pic>
      <p:sp>
        <p:nvSpPr>
          <p:cNvPr id="16" name="文本框 15">
            <a:extLst>
              <a:ext uri="{FF2B5EF4-FFF2-40B4-BE49-F238E27FC236}">
                <a16:creationId xmlns:a16="http://schemas.microsoft.com/office/drawing/2014/main" id="{FE8BDB7B-B3BC-45B3-A155-0ECEBCB3812C}"/>
              </a:ext>
            </a:extLst>
          </p:cNvPr>
          <p:cNvSpPr txBox="1"/>
          <p:nvPr/>
        </p:nvSpPr>
        <p:spPr>
          <a:xfrm>
            <a:off x="138623" y="5576868"/>
            <a:ext cx="1569273" cy="307777"/>
          </a:xfrm>
          <a:prstGeom prst="rect">
            <a:avLst/>
          </a:prstGeom>
          <a:noFill/>
        </p:spPr>
        <p:txBody>
          <a:bodyPr wrap="square" rtlCol="0">
            <a:spAutoFit/>
          </a:bodyPr>
          <a:lstStyle/>
          <a:p>
            <a:pPr algn="ctr"/>
            <a:r>
              <a:rPr lang="en-US" altLang="zh-Hans-HK" sz="1400" dirty="0"/>
              <a:t>CEO</a:t>
            </a:r>
          </a:p>
        </p:txBody>
      </p:sp>
      <p:sp>
        <p:nvSpPr>
          <p:cNvPr id="17" name="文本框 16">
            <a:extLst>
              <a:ext uri="{FF2B5EF4-FFF2-40B4-BE49-F238E27FC236}">
                <a16:creationId xmlns:a16="http://schemas.microsoft.com/office/drawing/2014/main" id="{D1C2891C-24C0-4069-AB12-33D3D446047A}"/>
              </a:ext>
            </a:extLst>
          </p:cNvPr>
          <p:cNvSpPr txBox="1"/>
          <p:nvPr/>
        </p:nvSpPr>
        <p:spPr>
          <a:xfrm>
            <a:off x="337695" y="5901339"/>
            <a:ext cx="5934578" cy="830997"/>
          </a:xfrm>
          <a:prstGeom prst="rect">
            <a:avLst/>
          </a:prstGeom>
          <a:noFill/>
        </p:spPr>
        <p:txBody>
          <a:bodyPr wrap="square" rtlCol="0">
            <a:spAutoFit/>
          </a:bodyPr>
          <a:lstStyle/>
          <a:p>
            <a:pPr marL="285750" indent="-285750">
              <a:buFont typeface="Wingdings" panose="05000000000000000000" pitchFamily="2" charset="2"/>
              <a:buChar char="v"/>
            </a:pPr>
            <a:r>
              <a:rPr lang="en-US" altLang="zh-Hans-HK" sz="1600" dirty="0"/>
              <a:t>F</a:t>
            </a:r>
            <a:r>
              <a:rPr lang="en-US" altLang="zh-CN" sz="1600" dirty="0"/>
              <a:t>ounders, m</a:t>
            </a:r>
            <a:r>
              <a:rPr lang="en-US" altLang="zh-Hans-HK" sz="1600" dirty="0"/>
              <a:t>anagers and employees of Coursera are very good educated and experienced.</a:t>
            </a:r>
          </a:p>
          <a:p>
            <a:pPr marL="285750" indent="-285750">
              <a:buFont typeface="Wingdings" panose="05000000000000000000" pitchFamily="2" charset="2"/>
              <a:buChar char="v"/>
            </a:pPr>
            <a:r>
              <a:rPr lang="en-US" altLang="zh-Hans-HK" sz="1600" dirty="0"/>
              <a:t>Score: </a:t>
            </a:r>
            <a:endParaRPr lang="zh-Hans-HK" altLang="en-US" sz="1600" dirty="0"/>
          </a:p>
        </p:txBody>
      </p:sp>
      <p:sp>
        <p:nvSpPr>
          <p:cNvPr id="18" name="星形: 五角 17">
            <a:extLst>
              <a:ext uri="{FF2B5EF4-FFF2-40B4-BE49-F238E27FC236}">
                <a16:creationId xmlns:a16="http://schemas.microsoft.com/office/drawing/2014/main" id="{0CE37C57-6D79-44AD-A78C-3EE132243398}"/>
              </a:ext>
            </a:extLst>
          </p:cNvPr>
          <p:cNvSpPr/>
          <p:nvPr/>
        </p:nvSpPr>
        <p:spPr>
          <a:xfrm>
            <a:off x="1265271" y="6442507"/>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19" name="星形: 五角 18">
            <a:extLst>
              <a:ext uri="{FF2B5EF4-FFF2-40B4-BE49-F238E27FC236}">
                <a16:creationId xmlns:a16="http://schemas.microsoft.com/office/drawing/2014/main" id="{440C545F-1F93-4C70-9C58-CF7767592D9C}"/>
              </a:ext>
            </a:extLst>
          </p:cNvPr>
          <p:cNvSpPr/>
          <p:nvPr/>
        </p:nvSpPr>
        <p:spPr>
          <a:xfrm>
            <a:off x="1559911" y="6442507"/>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20" name="星形: 五角 19">
            <a:extLst>
              <a:ext uri="{FF2B5EF4-FFF2-40B4-BE49-F238E27FC236}">
                <a16:creationId xmlns:a16="http://schemas.microsoft.com/office/drawing/2014/main" id="{BA03D497-FFF6-48E9-9BE4-6BDF11165762}"/>
              </a:ext>
            </a:extLst>
          </p:cNvPr>
          <p:cNvSpPr/>
          <p:nvPr/>
        </p:nvSpPr>
        <p:spPr>
          <a:xfrm>
            <a:off x="1854551" y="6442507"/>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21" name="星形: 五角 20">
            <a:extLst>
              <a:ext uri="{FF2B5EF4-FFF2-40B4-BE49-F238E27FC236}">
                <a16:creationId xmlns:a16="http://schemas.microsoft.com/office/drawing/2014/main" id="{B9E92289-A178-4939-96F5-D371F3B358DA}"/>
              </a:ext>
            </a:extLst>
          </p:cNvPr>
          <p:cNvSpPr/>
          <p:nvPr/>
        </p:nvSpPr>
        <p:spPr>
          <a:xfrm>
            <a:off x="2149191" y="6442507"/>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22" name="星形: 五角 21">
            <a:extLst>
              <a:ext uri="{FF2B5EF4-FFF2-40B4-BE49-F238E27FC236}">
                <a16:creationId xmlns:a16="http://schemas.microsoft.com/office/drawing/2014/main" id="{AF2510B7-4CF9-4255-993C-FA57D7ED9355}"/>
              </a:ext>
            </a:extLst>
          </p:cNvPr>
          <p:cNvSpPr/>
          <p:nvPr/>
        </p:nvSpPr>
        <p:spPr>
          <a:xfrm>
            <a:off x="2443831" y="6442502"/>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Tree>
    <p:extLst>
      <p:ext uri="{BB962C8B-B14F-4D97-AF65-F5344CB8AC3E}">
        <p14:creationId xmlns:p14="http://schemas.microsoft.com/office/powerpoint/2010/main" val="283221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1E2A0512-F7F4-435F-AA28-788AA558043B}"/>
              </a:ext>
            </a:extLst>
          </p:cNvPr>
          <p:cNvSpPr txBox="1"/>
          <p:nvPr/>
        </p:nvSpPr>
        <p:spPr>
          <a:xfrm>
            <a:off x="1143000" y="2728304"/>
            <a:ext cx="6858000" cy="1355750"/>
          </a:xfrm>
          <a:prstGeom prst="rect">
            <a:avLst/>
          </a:prstGeom>
        </p:spPr>
        <p:txBody>
          <a:bodyPr vert="horz" lIns="91440" tIns="45720" rIns="91440" bIns="45720" rtlCol="0" anchor="b">
            <a:normAutofit lnSpcReduction="10000"/>
          </a:bodyPr>
          <a:lstStyle/>
          <a:p>
            <a:pPr algn="ctr" defTabSz="914400">
              <a:lnSpc>
                <a:spcPct val="90000"/>
              </a:lnSpc>
              <a:spcBef>
                <a:spcPct val="0"/>
              </a:spcBef>
              <a:spcAft>
                <a:spcPts val="600"/>
              </a:spcAft>
            </a:pPr>
            <a:r>
              <a:rPr lang="en-US" altLang="zh-Hans-HK" sz="4800" b="1" kern="1200" dirty="0" err="1">
                <a:solidFill>
                  <a:schemeClr val="tx1"/>
                </a:solidFill>
                <a:latin typeface="+mj-lt"/>
                <a:ea typeface="+mj-ea"/>
                <a:cs typeface="+mj-cs"/>
              </a:rPr>
              <a:t>Codecademy</a:t>
            </a:r>
            <a:endParaRPr lang="en-US" altLang="zh-Hans-HK" sz="4800" b="1" kern="1200" dirty="0">
              <a:solidFill>
                <a:schemeClr val="tx1"/>
              </a:solidFill>
              <a:latin typeface="+mj-lt"/>
              <a:ea typeface="+mj-ea"/>
              <a:cs typeface="+mj-cs"/>
            </a:endParaRPr>
          </a:p>
          <a:p>
            <a:pPr algn="ctr" defTabSz="914400">
              <a:lnSpc>
                <a:spcPct val="90000"/>
              </a:lnSpc>
              <a:spcBef>
                <a:spcPct val="0"/>
              </a:spcBef>
              <a:spcAft>
                <a:spcPts val="600"/>
              </a:spcAft>
            </a:pPr>
            <a:r>
              <a:rPr lang="en-US" altLang="zh-Hans-HK" sz="4800" b="1" kern="1200" dirty="0">
                <a:solidFill>
                  <a:schemeClr val="tx1"/>
                </a:solidFill>
                <a:latin typeface="+mj-lt"/>
                <a:ea typeface="+mj-ea"/>
                <a:cs typeface="+mj-cs"/>
              </a:rPr>
              <a:t>Investment Analysis</a:t>
            </a:r>
            <a:endParaRPr lang="en-US" altLang="en-US" sz="4800" b="1" kern="1200" dirty="0">
              <a:solidFill>
                <a:schemeClr val="tx1"/>
              </a:solidFill>
              <a:latin typeface="+mj-lt"/>
              <a:ea typeface="+mj-ea"/>
              <a:cs typeface="+mj-cs"/>
            </a:endParaRPr>
          </a:p>
        </p:txBody>
      </p:sp>
      <p:sp>
        <p:nvSpPr>
          <p:cNvPr id="44" name="Freeform 31">
            <a:extLst>
              <a:ext uri="{FF2B5EF4-FFF2-40B4-BE49-F238E27FC236}">
                <a16:creationId xmlns:a16="http://schemas.microsoft.com/office/drawing/2014/main" id="{A2AEA782-0EA4-42E9-871D-7401D6A09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56355" cy="2130951"/>
          </a:xfrm>
          <a:custGeom>
            <a:avLst/>
            <a:gdLst>
              <a:gd name="connsiteX0" fmla="*/ 0 w 4475140"/>
              <a:gd name="connsiteY0" fmla="*/ 0 h 2130951"/>
              <a:gd name="connsiteX1" fmla="*/ 1074821 w 4475140"/>
              <a:gd name="connsiteY1" fmla="*/ 0 h 2130951"/>
              <a:gd name="connsiteX2" fmla="*/ 1074821 w 4475140"/>
              <a:gd name="connsiteY2" fmla="*/ 478 h 2130951"/>
              <a:gd name="connsiteX3" fmla="*/ 4475140 w 4475140"/>
              <a:gd name="connsiteY3" fmla="*/ 478 h 2130951"/>
              <a:gd name="connsiteX4" fmla="*/ 3488452 w 4475140"/>
              <a:gd name="connsiteY4" fmla="*/ 2130951 h 2130951"/>
              <a:gd name="connsiteX5" fmla="*/ 0 w 4475140"/>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30951">
                <a:moveTo>
                  <a:pt x="0" y="0"/>
                </a:moveTo>
                <a:lnTo>
                  <a:pt x="1074821" y="0"/>
                </a:lnTo>
                <a:lnTo>
                  <a:pt x="1074821" y="478"/>
                </a:lnTo>
                <a:lnTo>
                  <a:pt x="4475140" y="478"/>
                </a:lnTo>
                <a:lnTo>
                  <a:pt x="3488452" y="2130951"/>
                </a:lnTo>
                <a:lnTo>
                  <a:pt x="0" y="2130951"/>
                </a:lnTo>
                <a:close/>
              </a:path>
            </a:pathLst>
          </a:custGeom>
          <a:solidFill>
            <a:srgbClr val="4237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图片 9">
            <a:extLst>
              <a:ext uri="{FF2B5EF4-FFF2-40B4-BE49-F238E27FC236}">
                <a16:creationId xmlns:a16="http://schemas.microsoft.com/office/drawing/2014/main" id="{E21D978F-E0B4-4658-82E1-AB639EA574F4}"/>
              </a:ext>
            </a:extLst>
          </p:cNvPr>
          <p:cNvPicPr>
            <a:picLocks noChangeAspect="1"/>
          </p:cNvPicPr>
          <p:nvPr/>
        </p:nvPicPr>
        <p:blipFill rotWithShape="1">
          <a:blip r:embed="rId2"/>
          <a:srcRect l="13446" r="6108" b="1"/>
          <a:stretch/>
        </p:blipFill>
        <p:spPr>
          <a:xfrm>
            <a:off x="2736988" y="10"/>
            <a:ext cx="6407012" cy="2130463"/>
          </a:xfrm>
          <a:custGeom>
            <a:avLst/>
            <a:gdLst>
              <a:gd name="connsiteX0" fmla="*/ 986689 w 8542682"/>
              <a:gd name="connsiteY0" fmla="*/ 0 h 2130473"/>
              <a:gd name="connsiteX1" fmla="*/ 8542682 w 8542682"/>
              <a:gd name="connsiteY1" fmla="*/ 0 h 2130473"/>
              <a:gd name="connsiteX2" fmla="*/ 8542682 w 8542682"/>
              <a:gd name="connsiteY2" fmla="*/ 2130473 h 2130473"/>
              <a:gd name="connsiteX3" fmla="*/ 0 w 8542682"/>
              <a:gd name="connsiteY3" fmla="*/ 2130473 h 2130473"/>
            </a:gdLst>
            <a:ahLst/>
            <a:cxnLst>
              <a:cxn ang="0">
                <a:pos x="connsiteX0" y="connsiteY0"/>
              </a:cxn>
              <a:cxn ang="0">
                <a:pos x="connsiteX1" y="connsiteY1"/>
              </a:cxn>
              <a:cxn ang="0">
                <a:pos x="connsiteX2" y="connsiteY2"/>
              </a:cxn>
              <a:cxn ang="0">
                <a:pos x="connsiteX3" y="connsiteY3"/>
              </a:cxn>
            </a:cxnLst>
            <a:rect l="l" t="t" r="r" b="b"/>
            <a:pathLst>
              <a:path w="8542682" h="2130473">
                <a:moveTo>
                  <a:pt x="986689" y="0"/>
                </a:moveTo>
                <a:lnTo>
                  <a:pt x="8542682" y="0"/>
                </a:lnTo>
                <a:lnTo>
                  <a:pt x="8542682" y="2130473"/>
                </a:lnTo>
                <a:lnTo>
                  <a:pt x="0" y="2130473"/>
                </a:lnTo>
                <a:close/>
              </a:path>
            </a:pathLst>
          </a:custGeom>
          <a:solidFill>
            <a:srgbClr val="8FAA9C"/>
          </a:solidFill>
        </p:spPr>
      </p:pic>
      <p:sp>
        <p:nvSpPr>
          <p:cNvPr id="46" name="Freeform 34">
            <a:extLst>
              <a:ext uri="{FF2B5EF4-FFF2-40B4-BE49-F238E27FC236}">
                <a16:creationId xmlns:a16="http://schemas.microsoft.com/office/drawing/2014/main" id="{B0992639-1CDA-4FE6-BB95-E13221490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787645" y="4682362"/>
            <a:ext cx="3356355" cy="2174680"/>
          </a:xfrm>
          <a:custGeom>
            <a:avLst/>
            <a:gdLst>
              <a:gd name="connsiteX0" fmla="*/ 3468199 w 4475140"/>
              <a:gd name="connsiteY0" fmla="*/ 2174680 h 2174680"/>
              <a:gd name="connsiteX1" fmla="*/ 0 w 4475140"/>
              <a:gd name="connsiteY1" fmla="*/ 2174680 h 2174680"/>
              <a:gd name="connsiteX2" fmla="*/ 0 w 4475140"/>
              <a:gd name="connsiteY2" fmla="*/ 0 h 2174680"/>
              <a:gd name="connsiteX3" fmla="*/ 1074821 w 4475140"/>
              <a:gd name="connsiteY3" fmla="*/ 0 h 2174680"/>
              <a:gd name="connsiteX4" fmla="*/ 1074821 w 4475140"/>
              <a:gd name="connsiteY4" fmla="*/ 478 h 2174680"/>
              <a:gd name="connsiteX5" fmla="*/ 4475140 w 4475140"/>
              <a:gd name="connsiteY5" fmla="*/ 478 h 21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74680">
                <a:moveTo>
                  <a:pt x="3468199" y="2174680"/>
                </a:moveTo>
                <a:lnTo>
                  <a:pt x="0" y="2174680"/>
                </a:lnTo>
                <a:lnTo>
                  <a:pt x="0" y="0"/>
                </a:lnTo>
                <a:lnTo>
                  <a:pt x="1074821" y="0"/>
                </a:lnTo>
                <a:lnTo>
                  <a:pt x="1074821" y="478"/>
                </a:lnTo>
                <a:lnTo>
                  <a:pt x="4475140" y="478"/>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图片 10">
            <a:extLst>
              <a:ext uri="{FF2B5EF4-FFF2-40B4-BE49-F238E27FC236}">
                <a16:creationId xmlns:a16="http://schemas.microsoft.com/office/drawing/2014/main" id="{20C9BEC0-2D03-4B72-B956-B46968C1C1F2}"/>
              </a:ext>
            </a:extLst>
          </p:cNvPr>
          <p:cNvPicPr>
            <a:picLocks noChangeAspect="1"/>
          </p:cNvPicPr>
          <p:nvPr/>
        </p:nvPicPr>
        <p:blipFill rotWithShape="1">
          <a:blip r:embed="rId3"/>
          <a:srcRect l="12169" r="8848" b="2"/>
          <a:stretch/>
        </p:blipFill>
        <p:spPr>
          <a:xfrm>
            <a:off x="20" y="4682840"/>
            <a:ext cx="6422512" cy="2175160"/>
          </a:xfrm>
          <a:custGeom>
            <a:avLst/>
            <a:gdLst>
              <a:gd name="connsiteX0" fmla="*/ 0 w 8563376"/>
              <a:gd name="connsiteY0" fmla="*/ 0 h 2175160"/>
              <a:gd name="connsiteX1" fmla="*/ 8563376 w 8563376"/>
              <a:gd name="connsiteY1" fmla="*/ 0 h 2175160"/>
              <a:gd name="connsiteX2" fmla="*/ 7555992 w 8563376"/>
              <a:gd name="connsiteY2" fmla="*/ 2175160 h 2175160"/>
              <a:gd name="connsiteX3" fmla="*/ 0 w 8563376"/>
              <a:gd name="connsiteY3" fmla="*/ 2175160 h 2175160"/>
            </a:gdLst>
            <a:ahLst/>
            <a:cxnLst>
              <a:cxn ang="0">
                <a:pos x="connsiteX0" y="connsiteY0"/>
              </a:cxn>
              <a:cxn ang="0">
                <a:pos x="connsiteX1" y="connsiteY1"/>
              </a:cxn>
              <a:cxn ang="0">
                <a:pos x="connsiteX2" y="connsiteY2"/>
              </a:cxn>
              <a:cxn ang="0">
                <a:pos x="connsiteX3" y="connsiteY3"/>
              </a:cxn>
            </a:cxnLst>
            <a:rect l="l" t="t" r="r" b="b"/>
            <a:pathLst>
              <a:path w="8563376" h="2175160">
                <a:moveTo>
                  <a:pt x="0" y="0"/>
                </a:moveTo>
                <a:lnTo>
                  <a:pt x="8563376" y="0"/>
                </a:lnTo>
                <a:lnTo>
                  <a:pt x="7555992" y="2175160"/>
                </a:lnTo>
                <a:lnTo>
                  <a:pt x="0" y="2175160"/>
                </a:lnTo>
                <a:close/>
              </a:path>
            </a:pathLst>
          </a:custGeom>
        </p:spPr>
      </p:pic>
    </p:spTree>
    <p:extLst>
      <p:ext uri="{BB962C8B-B14F-4D97-AF65-F5344CB8AC3E}">
        <p14:creationId xmlns:p14="http://schemas.microsoft.com/office/powerpoint/2010/main" val="1744394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DCF0ECE-E0AF-4A95-8B59-70F39E505072}"/>
              </a:ext>
            </a:extLst>
          </p:cNvPr>
          <p:cNvSpPr/>
          <p:nvPr/>
        </p:nvSpPr>
        <p:spPr>
          <a:xfrm>
            <a:off x="406399" y="0"/>
            <a:ext cx="2271059" cy="1604742"/>
          </a:xfrm>
          <a:prstGeom prst="rect">
            <a:avLst/>
          </a:prstGeom>
          <a:solidFill>
            <a:srgbClr val="059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a:p>
        </p:txBody>
      </p:sp>
      <p:sp>
        <p:nvSpPr>
          <p:cNvPr id="4" name="矩形 3">
            <a:extLst>
              <a:ext uri="{FF2B5EF4-FFF2-40B4-BE49-F238E27FC236}">
                <a16:creationId xmlns:a16="http://schemas.microsoft.com/office/drawing/2014/main" id="{EE6F3AD6-1007-4199-9B04-EAF4A6CF0434}"/>
              </a:ext>
            </a:extLst>
          </p:cNvPr>
          <p:cNvSpPr/>
          <p:nvPr/>
        </p:nvSpPr>
        <p:spPr>
          <a:xfrm>
            <a:off x="1024241" y="699247"/>
            <a:ext cx="1653217" cy="130884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p>
        </p:txBody>
      </p:sp>
      <p:sp>
        <p:nvSpPr>
          <p:cNvPr id="2" name="矩形 1">
            <a:extLst>
              <a:ext uri="{FF2B5EF4-FFF2-40B4-BE49-F238E27FC236}">
                <a16:creationId xmlns:a16="http://schemas.microsoft.com/office/drawing/2014/main" id="{65772472-3473-4194-848F-1AAFD68380F6}"/>
              </a:ext>
            </a:extLst>
          </p:cNvPr>
          <p:cNvSpPr/>
          <p:nvPr/>
        </p:nvSpPr>
        <p:spPr>
          <a:xfrm>
            <a:off x="1954507" y="0"/>
            <a:ext cx="1268467" cy="1063812"/>
          </a:xfrm>
          <a:prstGeom prst="rect">
            <a:avLst/>
          </a:prstGeom>
          <a:solidFill>
            <a:srgbClr val="9A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p>
        </p:txBody>
      </p:sp>
      <p:sp>
        <p:nvSpPr>
          <p:cNvPr id="5" name="文本框 4">
            <a:extLst>
              <a:ext uri="{FF2B5EF4-FFF2-40B4-BE49-F238E27FC236}">
                <a16:creationId xmlns:a16="http://schemas.microsoft.com/office/drawing/2014/main" id="{3CC1E8E0-F04C-444B-A5E3-5C2E167A78A8}"/>
              </a:ext>
            </a:extLst>
          </p:cNvPr>
          <p:cNvSpPr txBox="1"/>
          <p:nvPr/>
        </p:nvSpPr>
        <p:spPr>
          <a:xfrm>
            <a:off x="647700" y="2920579"/>
            <a:ext cx="7848600" cy="2031325"/>
          </a:xfrm>
          <a:prstGeom prst="rect">
            <a:avLst/>
          </a:prstGeom>
          <a:noFill/>
        </p:spPr>
        <p:txBody>
          <a:bodyPr wrap="square" rtlCol="0">
            <a:spAutoFit/>
          </a:bodyPr>
          <a:lstStyle/>
          <a:p>
            <a:r>
              <a:rPr lang="en-US" altLang="zh-Hans-HK" dirty="0"/>
              <a:t>The amount of daily or monthly visitors of these online education platform is </a:t>
            </a:r>
            <a:r>
              <a:rPr lang="en-US" altLang="zh-CN" dirty="0"/>
              <a:t>important to analyze the investment of these platforms as these data can provide the information of 1) the marketplace of the company; 2) the trends of these numbers indicate the future development of the platform.</a:t>
            </a:r>
            <a:endParaRPr lang="en-US" altLang="zh-Hans-HK" dirty="0"/>
          </a:p>
          <a:p>
            <a:endParaRPr lang="en-US" altLang="zh-Hans-HK" dirty="0"/>
          </a:p>
          <a:p>
            <a:r>
              <a:rPr lang="en-US" altLang="zh-Hans-HK" dirty="0"/>
              <a:t>However, the exact data need to be collected from due diligence of these companies as they are not available for public.</a:t>
            </a:r>
            <a:endParaRPr lang="zh-Hans-HK" altLang="en-US" dirty="0"/>
          </a:p>
        </p:txBody>
      </p:sp>
      <p:sp>
        <p:nvSpPr>
          <p:cNvPr id="6" name="文本框 5">
            <a:extLst>
              <a:ext uri="{FF2B5EF4-FFF2-40B4-BE49-F238E27FC236}">
                <a16:creationId xmlns:a16="http://schemas.microsoft.com/office/drawing/2014/main" id="{D57A25E6-B980-4FE3-98BB-E17E6F119122}"/>
              </a:ext>
            </a:extLst>
          </p:cNvPr>
          <p:cNvSpPr txBox="1"/>
          <p:nvPr/>
        </p:nvSpPr>
        <p:spPr>
          <a:xfrm>
            <a:off x="3222974" y="1353670"/>
            <a:ext cx="5239708" cy="523220"/>
          </a:xfrm>
          <a:prstGeom prst="rect">
            <a:avLst/>
          </a:prstGeom>
          <a:noFill/>
        </p:spPr>
        <p:txBody>
          <a:bodyPr wrap="square" rtlCol="0">
            <a:spAutoFit/>
          </a:bodyPr>
          <a:lstStyle/>
          <a:p>
            <a:r>
              <a:rPr lang="en-US" altLang="zh-Hans-HK" sz="2800" b="1" dirty="0">
                <a:latin typeface="+mj-lt"/>
              </a:rPr>
              <a:t>Number of Visitors &amp; Members</a:t>
            </a:r>
            <a:endParaRPr lang="zh-Hans-HK" altLang="en-US" sz="2800" b="1" dirty="0">
              <a:latin typeface="+mj-lt"/>
            </a:endParaRPr>
          </a:p>
        </p:txBody>
      </p:sp>
    </p:spTree>
    <p:extLst>
      <p:ext uri="{BB962C8B-B14F-4D97-AF65-F5344CB8AC3E}">
        <p14:creationId xmlns:p14="http://schemas.microsoft.com/office/powerpoint/2010/main" val="2541540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60C445C-3C41-4C5A-A9AF-4278F7F02E83}"/>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23430" t="9091" r="30390" b="1"/>
          <a:stretch/>
        </p:blipFill>
        <p:spPr>
          <a:xfrm>
            <a:off x="3614166" y="1"/>
            <a:ext cx="5529834" cy="6857999"/>
          </a:xfrm>
          <a:prstGeom prst="rect">
            <a:avLst/>
          </a:prstGeom>
        </p:spPr>
      </p:pic>
      <p:sp>
        <p:nvSpPr>
          <p:cNvPr id="35" name="Freeform 8">
            <a:extLst>
              <a:ext uri="{FF2B5EF4-FFF2-40B4-BE49-F238E27FC236}">
                <a16:creationId xmlns:a16="http://schemas.microsoft.com/office/drawing/2014/main" id="{9225B0D8-E56E-4ACC-A464-81F406276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 y="-478"/>
            <a:ext cx="7101525"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11">
            <a:extLst>
              <a:ext uri="{FF2B5EF4-FFF2-40B4-BE49-F238E27FC236}">
                <a16:creationId xmlns:a16="http://schemas.microsoft.com/office/drawing/2014/main" id="{8F5D1B28-3976-4367-807C-CAD629CDD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 y="-478"/>
            <a:ext cx="6058539"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文本框 11">
            <a:extLst>
              <a:ext uri="{FF2B5EF4-FFF2-40B4-BE49-F238E27FC236}">
                <a16:creationId xmlns:a16="http://schemas.microsoft.com/office/drawing/2014/main" id="{8A9FAAAC-75D0-4F4A-947E-99DC722984F2}"/>
              </a:ext>
            </a:extLst>
          </p:cNvPr>
          <p:cNvSpPr txBox="1"/>
          <p:nvPr/>
        </p:nvSpPr>
        <p:spPr>
          <a:xfrm>
            <a:off x="804712" y="3731246"/>
            <a:ext cx="2612135" cy="338554"/>
          </a:xfrm>
          <a:prstGeom prst="rect">
            <a:avLst/>
          </a:prstGeom>
          <a:noFill/>
        </p:spPr>
        <p:txBody>
          <a:bodyPr wrap="square" rtlCol="0">
            <a:spAutoFit/>
          </a:bodyPr>
          <a:lstStyle/>
          <a:p>
            <a:pPr marL="285750" indent="-285750">
              <a:buFont typeface="Wingdings" panose="05000000000000000000" pitchFamily="2" charset="2"/>
              <a:buChar char="v"/>
            </a:pPr>
            <a:r>
              <a:rPr lang="en-US" altLang="zh-Hans-HK" sz="1600" dirty="0"/>
              <a:t>Financing Situation</a:t>
            </a:r>
            <a:endParaRPr lang="zh-Hans-HK" altLang="en-US" sz="1600" dirty="0"/>
          </a:p>
        </p:txBody>
      </p:sp>
      <p:sp>
        <p:nvSpPr>
          <p:cNvPr id="14" name="文本框 13">
            <a:extLst>
              <a:ext uri="{FF2B5EF4-FFF2-40B4-BE49-F238E27FC236}">
                <a16:creationId xmlns:a16="http://schemas.microsoft.com/office/drawing/2014/main" id="{211F4C7A-80C9-4C7E-9F10-3AB5435E5305}"/>
              </a:ext>
            </a:extLst>
          </p:cNvPr>
          <p:cNvSpPr txBox="1"/>
          <p:nvPr/>
        </p:nvSpPr>
        <p:spPr>
          <a:xfrm>
            <a:off x="750824" y="2214245"/>
            <a:ext cx="3711321" cy="1622649"/>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altLang="en-US" sz="4700" dirty="0">
                <a:latin typeface="+mj-lt"/>
                <a:ea typeface="+mj-ea"/>
                <a:cs typeface="+mj-cs"/>
              </a:rPr>
              <a:t>F</a:t>
            </a:r>
            <a:r>
              <a:rPr lang="en-US" altLang="zh-CN" sz="4700" dirty="0">
                <a:latin typeface="+mj-lt"/>
                <a:ea typeface="+mj-ea"/>
                <a:cs typeface="+mj-cs"/>
              </a:rPr>
              <a:t>inancial Analysis</a:t>
            </a:r>
            <a:endParaRPr lang="en-US" altLang="en-US" sz="4700" kern="1200" dirty="0">
              <a:solidFill>
                <a:schemeClr val="tx1"/>
              </a:solidFill>
              <a:latin typeface="+mj-lt"/>
              <a:ea typeface="+mj-ea"/>
              <a:cs typeface="+mj-cs"/>
            </a:endParaRPr>
          </a:p>
        </p:txBody>
      </p:sp>
    </p:spTree>
    <p:extLst>
      <p:ext uri="{BB962C8B-B14F-4D97-AF65-F5344CB8AC3E}">
        <p14:creationId xmlns:p14="http://schemas.microsoft.com/office/powerpoint/2010/main" val="1085470806"/>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93C66534-A41A-49D2-9215-4AC752E92978}"/>
              </a:ext>
            </a:extLst>
          </p:cNvPr>
          <p:cNvSpPr txBox="1"/>
          <p:nvPr/>
        </p:nvSpPr>
        <p:spPr>
          <a:xfrm>
            <a:off x="434767" y="4994931"/>
            <a:ext cx="1895764" cy="369332"/>
          </a:xfrm>
          <a:prstGeom prst="rect">
            <a:avLst/>
          </a:prstGeom>
          <a:noFill/>
        </p:spPr>
        <p:txBody>
          <a:bodyPr wrap="square" rtlCol="0">
            <a:spAutoFit/>
          </a:bodyPr>
          <a:lstStyle/>
          <a:p>
            <a:r>
              <a:rPr lang="en-US" altLang="zh-Hans-HK" b="1" dirty="0"/>
              <a:t>2. Code School</a:t>
            </a:r>
            <a:endParaRPr lang="zh-Hans-HK" altLang="en-US" b="1" dirty="0"/>
          </a:p>
        </p:txBody>
      </p:sp>
      <p:sp>
        <p:nvSpPr>
          <p:cNvPr id="5" name="文本框 4">
            <a:extLst>
              <a:ext uri="{FF2B5EF4-FFF2-40B4-BE49-F238E27FC236}">
                <a16:creationId xmlns:a16="http://schemas.microsoft.com/office/drawing/2014/main" id="{98767E83-9DC6-40EB-B7FE-08F916792101}"/>
              </a:ext>
            </a:extLst>
          </p:cNvPr>
          <p:cNvSpPr txBox="1"/>
          <p:nvPr/>
        </p:nvSpPr>
        <p:spPr>
          <a:xfrm>
            <a:off x="434767" y="1056855"/>
            <a:ext cx="1895764" cy="369332"/>
          </a:xfrm>
          <a:prstGeom prst="rect">
            <a:avLst/>
          </a:prstGeom>
          <a:noFill/>
        </p:spPr>
        <p:txBody>
          <a:bodyPr wrap="square" rtlCol="0">
            <a:spAutoFit/>
          </a:bodyPr>
          <a:lstStyle/>
          <a:p>
            <a:r>
              <a:rPr lang="en-US" altLang="zh-Hans-HK" b="1" dirty="0"/>
              <a:t>1. Code </a:t>
            </a:r>
            <a:r>
              <a:rPr lang="en-US" altLang="zh-Hans-HK" b="1" dirty="0" err="1"/>
              <a:t>Cademy</a:t>
            </a:r>
            <a:endParaRPr lang="zh-Hans-HK" altLang="en-US" b="1" dirty="0"/>
          </a:p>
        </p:txBody>
      </p:sp>
      <p:graphicFrame>
        <p:nvGraphicFramePr>
          <p:cNvPr id="6" name="表格 5">
            <a:extLst>
              <a:ext uri="{FF2B5EF4-FFF2-40B4-BE49-F238E27FC236}">
                <a16:creationId xmlns:a16="http://schemas.microsoft.com/office/drawing/2014/main" id="{D6E72ADD-9425-4B06-89CF-83FD4FFA98A6}"/>
              </a:ext>
            </a:extLst>
          </p:cNvPr>
          <p:cNvGraphicFramePr>
            <a:graphicFrameLocks noGrp="1"/>
          </p:cNvGraphicFramePr>
          <p:nvPr>
            <p:extLst>
              <p:ext uri="{D42A27DB-BD31-4B8C-83A1-F6EECF244321}">
                <p14:modId xmlns:p14="http://schemas.microsoft.com/office/powerpoint/2010/main" val="3401371126"/>
              </p:ext>
            </p:extLst>
          </p:nvPr>
        </p:nvGraphicFramePr>
        <p:xfrm>
          <a:off x="631393" y="1585280"/>
          <a:ext cx="7747000" cy="2720449"/>
        </p:xfrm>
        <a:graphic>
          <a:graphicData uri="http://schemas.openxmlformats.org/drawingml/2006/table">
            <a:tbl>
              <a:tblPr firstRow="1" bandRow="1">
                <a:tableStyleId>{69C7853C-536D-4A76-A0AE-DD22124D55A5}</a:tableStyleId>
              </a:tblPr>
              <a:tblGrid>
                <a:gridCol w="1286456">
                  <a:extLst>
                    <a:ext uri="{9D8B030D-6E8A-4147-A177-3AD203B41FA5}">
                      <a16:colId xmlns:a16="http://schemas.microsoft.com/office/drawing/2014/main" val="1728480138"/>
                    </a:ext>
                  </a:extLst>
                </a:gridCol>
                <a:gridCol w="1685365">
                  <a:extLst>
                    <a:ext uri="{9D8B030D-6E8A-4147-A177-3AD203B41FA5}">
                      <a16:colId xmlns:a16="http://schemas.microsoft.com/office/drawing/2014/main" val="4144460045"/>
                    </a:ext>
                  </a:extLst>
                </a:gridCol>
                <a:gridCol w="3824941">
                  <a:extLst>
                    <a:ext uri="{9D8B030D-6E8A-4147-A177-3AD203B41FA5}">
                      <a16:colId xmlns:a16="http://schemas.microsoft.com/office/drawing/2014/main" val="337755935"/>
                    </a:ext>
                  </a:extLst>
                </a:gridCol>
                <a:gridCol w="950238">
                  <a:extLst>
                    <a:ext uri="{9D8B030D-6E8A-4147-A177-3AD203B41FA5}">
                      <a16:colId xmlns:a16="http://schemas.microsoft.com/office/drawing/2014/main" val="4064399857"/>
                    </a:ext>
                  </a:extLst>
                </a:gridCol>
              </a:tblGrid>
              <a:tr h="370081">
                <a:tc>
                  <a:txBody>
                    <a:bodyPr/>
                    <a:lstStyle/>
                    <a:p>
                      <a:pPr algn="ctr"/>
                      <a:r>
                        <a:rPr lang="en-US" altLang="zh-Hans-HK" dirty="0">
                          <a:latin typeface="+mj-lt"/>
                        </a:rPr>
                        <a:t>A</a:t>
                      </a:r>
                      <a:r>
                        <a:rPr lang="en-US" altLang="zh-CN" dirty="0">
                          <a:latin typeface="+mj-lt"/>
                        </a:rPr>
                        <a:t>nnounced Date</a:t>
                      </a:r>
                      <a:endParaRPr lang="zh-Hans-HK" altLang="en-US" dirty="0">
                        <a:latin typeface="+mj-lt"/>
                      </a:endParaRPr>
                    </a:p>
                  </a:txBody>
                  <a:tcPr anchor="ctr"/>
                </a:tc>
                <a:tc>
                  <a:txBody>
                    <a:bodyPr/>
                    <a:lstStyle/>
                    <a:p>
                      <a:pPr algn="ctr"/>
                      <a:r>
                        <a:rPr lang="en-US" altLang="zh-Hans-HK" dirty="0">
                          <a:latin typeface="+mj-lt"/>
                        </a:rPr>
                        <a:t>Transaction Name</a:t>
                      </a:r>
                      <a:endParaRPr lang="zh-Hans-HK" altLang="en-US" dirty="0">
                        <a:latin typeface="+mj-lt"/>
                      </a:endParaRPr>
                    </a:p>
                  </a:txBody>
                  <a:tcPr anchor="ctr"/>
                </a:tc>
                <a:tc>
                  <a:txBody>
                    <a:bodyPr/>
                    <a:lstStyle/>
                    <a:p>
                      <a:pPr algn="ctr"/>
                      <a:r>
                        <a:rPr lang="en-US" altLang="zh-Hans-HK" dirty="0">
                          <a:latin typeface="+mj-lt"/>
                        </a:rPr>
                        <a:t>Investors</a:t>
                      </a:r>
                      <a:endParaRPr lang="zh-Hans-HK" altLang="en-US" dirty="0">
                        <a:latin typeface="+mj-lt"/>
                      </a:endParaRPr>
                    </a:p>
                  </a:txBody>
                  <a:tcPr anchor="ctr"/>
                </a:tc>
                <a:tc>
                  <a:txBody>
                    <a:bodyPr/>
                    <a:lstStyle/>
                    <a:p>
                      <a:pPr algn="ctr"/>
                      <a:r>
                        <a:rPr lang="en-US" altLang="zh-Hans-HK" dirty="0">
                          <a:latin typeface="+mj-lt"/>
                        </a:rPr>
                        <a:t>Money Raised</a:t>
                      </a:r>
                      <a:endParaRPr lang="zh-Hans-HK" altLang="en-US" dirty="0">
                        <a:latin typeface="+mj-lt"/>
                      </a:endParaRPr>
                    </a:p>
                  </a:txBody>
                  <a:tcPr anchor="ctr"/>
                </a:tc>
                <a:extLst>
                  <a:ext uri="{0D108BD9-81ED-4DB2-BD59-A6C34878D82A}">
                    <a16:rowId xmlns:a16="http://schemas.microsoft.com/office/drawing/2014/main" val="2820188141"/>
                  </a:ext>
                </a:extLst>
              </a:tr>
              <a:tr h="312529">
                <a:tc>
                  <a:txBody>
                    <a:bodyPr/>
                    <a:lstStyle/>
                    <a:p>
                      <a:r>
                        <a:rPr lang="en-US" altLang="zh-Hans-HK" sz="1400" dirty="0"/>
                        <a:t>Jul 12, 2016</a:t>
                      </a:r>
                      <a:endParaRPr lang="zh-Hans-HK" altLang="en-US" sz="1400" dirty="0"/>
                    </a:p>
                  </a:txBody>
                  <a:tcPr anchor="ctr"/>
                </a:tc>
                <a:tc>
                  <a:txBody>
                    <a:bodyPr/>
                    <a:lstStyle/>
                    <a:p>
                      <a:r>
                        <a:rPr lang="en-US" altLang="zh-Hans-HK" sz="1400" dirty="0"/>
                        <a:t>Series C</a:t>
                      </a:r>
                      <a:endParaRPr lang="zh-Hans-HK" altLang="en-US" sz="1400" dirty="0"/>
                    </a:p>
                  </a:txBody>
                  <a:tcPr anchor="ctr"/>
                </a:tc>
                <a:tc>
                  <a:txBody>
                    <a:bodyPr/>
                    <a:lstStyle/>
                    <a:p>
                      <a:r>
                        <a:rPr lang="en-US" altLang="zh-Hans-HK" sz="1400" dirty="0"/>
                        <a:t>Index Ventures, Flybridge Capital, Union Square Ventures, Naspers, Virgin Group</a:t>
                      </a:r>
                      <a:endParaRPr lang="zh-Hans-HK" altLang="en-US" sz="1400" dirty="0"/>
                    </a:p>
                  </a:txBody>
                  <a:tcPr anchor="ctr"/>
                </a:tc>
                <a:tc>
                  <a:txBody>
                    <a:bodyPr/>
                    <a:lstStyle/>
                    <a:p>
                      <a:r>
                        <a:rPr lang="en-US" altLang="zh-Hans-HK" sz="1400" dirty="0"/>
                        <a:t>$30M</a:t>
                      </a:r>
                      <a:endParaRPr lang="zh-Hans-HK" altLang="en-US" sz="1400" dirty="0"/>
                    </a:p>
                  </a:txBody>
                  <a:tcPr anchor="ctr"/>
                </a:tc>
                <a:extLst>
                  <a:ext uri="{0D108BD9-81ED-4DB2-BD59-A6C34878D82A}">
                    <a16:rowId xmlns:a16="http://schemas.microsoft.com/office/drawing/2014/main" val="233285019"/>
                  </a:ext>
                </a:extLst>
              </a:tr>
              <a:tr h="312529">
                <a:tc>
                  <a:txBody>
                    <a:bodyPr/>
                    <a:lstStyle/>
                    <a:p>
                      <a:r>
                        <a:rPr lang="en-US" altLang="zh-Hans-HK" sz="1400" dirty="0"/>
                        <a:t>Apr 25, 2014</a:t>
                      </a:r>
                      <a:endParaRPr lang="zh-Hans-HK" altLang="en-US" sz="1400" dirty="0"/>
                    </a:p>
                  </a:txBody>
                  <a:tcPr anchor="ctr"/>
                </a:tc>
                <a:tc>
                  <a:txBody>
                    <a:bodyPr/>
                    <a:lstStyle/>
                    <a:p>
                      <a:r>
                        <a:rPr lang="en-US" altLang="zh-Hans-HK" sz="1400" dirty="0"/>
                        <a:t>Convertible Notes</a:t>
                      </a:r>
                      <a:endParaRPr lang="zh-Hans-HK" altLang="en-US" sz="1400" dirty="0"/>
                    </a:p>
                  </a:txBody>
                  <a:tcPr anchor="ctr"/>
                </a:tc>
                <a:tc>
                  <a:txBody>
                    <a:bodyPr/>
                    <a:lstStyle/>
                    <a:p>
                      <a:r>
                        <a:rPr lang="en-US" altLang="zh-Hans-HK" sz="1400" dirty="0"/>
                        <a:t>Flybridge Capital</a:t>
                      </a:r>
                      <a:endParaRPr lang="zh-Hans-HK" altLang="en-US" sz="1400" dirty="0"/>
                    </a:p>
                  </a:txBody>
                  <a:tcPr anchor="ctr"/>
                </a:tc>
                <a:tc>
                  <a:txBody>
                    <a:bodyPr/>
                    <a:lstStyle/>
                    <a:p>
                      <a:r>
                        <a:rPr lang="en-US" altLang="zh-Hans-HK" sz="1400" dirty="0"/>
                        <a:t>$5M</a:t>
                      </a:r>
                      <a:endParaRPr lang="zh-Hans-HK" altLang="en-US" sz="1400" dirty="0"/>
                    </a:p>
                  </a:txBody>
                  <a:tcPr anchor="ctr"/>
                </a:tc>
                <a:extLst>
                  <a:ext uri="{0D108BD9-81ED-4DB2-BD59-A6C34878D82A}">
                    <a16:rowId xmlns:a16="http://schemas.microsoft.com/office/drawing/2014/main" val="3242411732"/>
                  </a:ext>
                </a:extLst>
              </a:tr>
              <a:tr h="312529">
                <a:tc>
                  <a:txBody>
                    <a:bodyPr/>
                    <a:lstStyle/>
                    <a:p>
                      <a:r>
                        <a:rPr lang="en-US" altLang="zh-Hans-HK" sz="1400" dirty="0"/>
                        <a:t>Jun 18, 2012</a:t>
                      </a:r>
                      <a:endParaRPr lang="zh-Hans-HK" altLang="en-US" sz="1400" dirty="0"/>
                    </a:p>
                  </a:txBody>
                  <a:tcPr anchor="ctr"/>
                </a:tc>
                <a:tc>
                  <a:txBody>
                    <a:bodyPr/>
                    <a:lstStyle/>
                    <a:p>
                      <a:r>
                        <a:rPr lang="en-US" altLang="zh-Hans-HK" sz="1400" dirty="0"/>
                        <a:t>Series B</a:t>
                      </a:r>
                      <a:endParaRPr lang="zh-Hans-HK" alt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HK" sz="1400" dirty="0"/>
                        <a:t>Kleiner Perkins, Index Ventures, Union Square Ventures, Alexis Ohanian, Virgin Group</a:t>
                      </a:r>
                      <a:endParaRPr lang="zh-Hans-HK" altLang="en-US" sz="1400" dirty="0"/>
                    </a:p>
                  </a:txBody>
                  <a:tcPr anchor="ctr"/>
                </a:tc>
                <a:tc>
                  <a:txBody>
                    <a:bodyPr/>
                    <a:lstStyle/>
                    <a:p>
                      <a:r>
                        <a:rPr lang="en-US" altLang="zh-Hans-HK" sz="1400" dirty="0"/>
                        <a:t>$10M</a:t>
                      </a:r>
                      <a:endParaRPr lang="zh-Hans-HK" altLang="en-US" sz="1400" dirty="0"/>
                    </a:p>
                  </a:txBody>
                  <a:tcPr anchor="ctr"/>
                </a:tc>
                <a:extLst>
                  <a:ext uri="{0D108BD9-81ED-4DB2-BD59-A6C34878D82A}">
                    <a16:rowId xmlns:a16="http://schemas.microsoft.com/office/drawing/2014/main" val="1721808577"/>
                  </a:ext>
                </a:extLst>
              </a:tr>
              <a:tr h="312529">
                <a:tc>
                  <a:txBody>
                    <a:bodyPr/>
                    <a:lstStyle/>
                    <a:p>
                      <a:r>
                        <a:rPr lang="en-US" altLang="zh-Hans-HK" sz="1400" dirty="0"/>
                        <a:t>Oct 27, 2011</a:t>
                      </a:r>
                      <a:endParaRPr lang="zh-Hans-HK" altLang="en-US" sz="1400" dirty="0"/>
                    </a:p>
                  </a:txBody>
                  <a:tcPr anchor="ctr"/>
                </a:tc>
                <a:tc>
                  <a:txBody>
                    <a:bodyPr/>
                    <a:lstStyle/>
                    <a:p>
                      <a:r>
                        <a:rPr lang="en-US" altLang="zh-Hans-HK" sz="1400" dirty="0"/>
                        <a:t>Series A</a:t>
                      </a:r>
                      <a:endParaRPr lang="zh-Hans-HK" altLang="en-US" sz="1400" dirty="0"/>
                    </a:p>
                  </a:txBody>
                  <a:tcPr anchor="ctr"/>
                </a:tc>
                <a:tc>
                  <a:txBody>
                    <a:bodyPr/>
                    <a:lstStyle/>
                    <a:p>
                      <a:r>
                        <a:rPr lang="en-US" altLang="zh-Hans-HK" sz="1400" dirty="0"/>
                        <a:t>Y Combinator, SV Angel, Slow Ventures, Founder Collective, Union Square Ventures and other 4 companies</a:t>
                      </a:r>
                      <a:endParaRPr lang="zh-Hans-HK" altLang="en-US" sz="1400" dirty="0"/>
                    </a:p>
                  </a:txBody>
                  <a:tcPr anchor="ctr"/>
                </a:tc>
                <a:tc>
                  <a:txBody>
                    <a:bodyPr/>
                    <a:lstStyle/>
                    <a:p>
                      <a:r>
                        <a:rPr lang="en-US" altLang="zh-Hans-HK" sz="1400" dirty="0"/>
                        <a:t>$2.5M</a:t>
                      </a:r>
                      <a:endParaRPr lang="zh-Hans-HK" altLang="en-US" sz="1400" dirty="0"/>
                    </a:p>
                  </a:txBody>
                  <a:tcPr anchor="ctr"/>
                </a:tc>
                <a:extLst>
                  <a:ext uri="{0D108BD9-81ED-4DB2-BD59-A6C34878D82A}">
                    <a16:rowId xmlns:a16="http://schemas.microsoft.com/office/drawing/2014/main" val="3806688703"/>
                  </a:ext>
                </a:extLst>
              </a:tr>
            </a:tbl>
          </a:graphicData>
        </a:graphic>
      </p:graphicFrame>
      <p:sp>
        <p:nvSpPr>
          <p:cNvPr id="7" name="文本框 6">
            <a:extLst>
              <a:ext uri="{FF2B5EF4-FFF2-40B4-BE49-F238E27FC236}">
                <a16:creationId xmlns:a16="http://schemas.microsoft.com/office/drawing/2014/main" id="{E021081A-2FEA-4A1C-8C82-D2007F1B3D0A}"/>
              </a:ext>
            </a:extLst>
          </p:cNvPr>
          <p:cNvSpPr txBox="1"/>
          <p:nvPr/>
        </p:nvSpPr>
        <p:spPr>
          <a:xfrm>
            <a:off x="631393" y="5348914"/>
            <a:ext cx="7848600" cy="369332"/>
          </a:xfrm>
          <a:prstGeom prst="rect">
            <a:avLst/>
          </a:prstGeom>
          <a:noFill/>
        </p:spPr>
        <p:txBody>
          <a:bodyPr wrap="square" rtlCol="0">
            <a:spAutoFit/>
          </a:bodyPr>
          <a:lstStyle/>
          <a:p>
            <a:r>
              <a:rPr lang="en-US" altLang="zh-Hans-HK" dirty="0"/>
              <a:t>Code school was acquired by Pluralsight on Jan 26, 2015 at $36M.</a:t>
            </a:r>
            <a:endParaRPr lang="zh-Hans-HK" altLang="en-US" dirty="0"/>
          </a:p>
        </p:txBody>
      </p:sp>
      <p:sp>
        <p:nvSpPr>
          <p:cNvPr id="8" name="文本框 7">
            <a:extLst>
              <a:ext uri="{FF2B5EF4-FFF2-40B4-BE49-F238E27FC236}">
                <a16:creationId xmlns:a16="http://schemas.microsoft.com/office/drawing/2014/main" id="{B867BCAD-BA22-4FBD-BCA4-4F8F6DF6D803}"/>
              </a:ext>
            </a:extLst>
          </p:cNvPr>
          <p:cNvSpPr txBox="1"/>
          <p:nvPr/>
        </p:nvSpPr>
        <p:spPr>
          <a:xfrm>
            <a:off x="366729" y="297141"/>
            <a:ext cx="3037562" cy="523220"/>
          </a:xfrm>
          <a:prstGeom prst="rect">
            <a:avLst/>
          </a:prstGeom>
          <a:noFill/>
        </p:spPr>
        <p:txBody>
          <a:bodyPr wrap="square" rtlCol="0">
            <a:spAutoFit/>
          </a:bodyPr>
          <a:lstStyle/>
          <a:p>
            <a:r>
              <a:rPr lang="en-US" altLang="zh-Hans-HK" sz="2800" b="1" dirty="0">
                <a:latin typeface="+mj-lt"/>
              </a:rPr>
              <a:t>Financing Situation</a:t>
            </a:r>
            <a:endParaRPr lang="zh-Hans-HK" altLang="en-US" sz="2800" b="1" dirty="0">
              <a:latin typeface="+mj-lt"/>
            </a:endParaRPr>
          </a:p>
        </p:txBody>
      </p:sp>
      <p:sp>
        <p:nvSpPr>
          <p:cNvPr id="9" name="矩形 8">
            <a:extLst>
              <a:ext uri="{FF2B5EF4-FFF2-40B4-BE49-F238E27FC236}">
                <a16:creationId xmlns:a16="http://schemas.microsoft.com/office/drawing/2014/main" id="{7632873C-59A8-4925-AFAE-C9F152D09DC5}"/>
              </a:ext>
            </a:extLst>
          </p:cNvPr>
          <p:cNvSpPr/>
          <p:nvPr/>
        </p:nvSpPr>
        <p:spPr>
          <a:xfrm rot="10800000" flipV="1">
            <a:off x="366729" y="823659"/>
            <a:ext cx="8410541" cy="457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p>
        </p:txBody>
      </p:sp>
      <p:sp>
        <p:nvSpPr>
          <p:cNvPr id="10" name="文本框 9">
            <a:extLst>
              <a:ext uri="{FF2B5EF4-FFF2-40B4-BE49-F238E27FC236}">
                <a16:creationId xmlns:a16="http://schemas.microsoft.com/office/drawing/2014/main" id="{E2A3CEEF-B80E-4303-8835-438DEA7D225A}"/>
              </a:ext>
            </a:extLst>
          </p:cNvPr>
          <p:cNvSpPr txBox="1"/>
          <p:nvPr/>
        </p:nvSpPr>
        <p:spPr>
          <a:xfrm>
            <a:off x="434767" y="4343983"/>
            <a:ext cx="8104388" cy="369332"/>
          </a:xfrm>
          <a:prstGeom prst="rect">
            <a:avLst/>
          </a:prstGeom>
          <a:noFill/>
        </p:spPr>
        <p:txBody>
          <a:bodyPr wrap="square" rtlCol="0">
            <a:spAutoFit/>
          </a:bodyPr>
          <a:lstStyle/>
          <a:p>
            <a:pPr marL="285750" indent="-285750">
              <a:buFont typeface="Wingdings" panose="05000000000000000000" pitchFamily="2" charset="2"/>
              <a:buChar char="v"/>
            </a:pPr>
            <a:r>
              <a:rPr lang="en-US" altLang="zh-Hans-HK" dirty="0"/>
              <a:t>Investment suitability: </a:t>
            </a:r>
            <a:endParaRPr lang="zh-Hans-HK" altLang="en-US" dirty="0"/>
          </a:p>
        </p:txBody>
      </p:sp>
      <p:sp>
        <p:nvSpPr>
          <p:cNvPr id="11" name="星形: 五角 10">
            <a:extLst>
              <a:ext uri="{FF2B5EF4-FFF2-40B4-BE49-F238E27FC236}">
                <a16:creationId xmlns:a16="http://schemas.microsoft.com/office/drawing/2014/main" id="{864B0B85-3075-4A73-A256-E3375BEE7FA2}"/>
              </a:ext>
            </a:extLst>
          </p:cNvPr>
          <p:cNvSpPr/>
          <p:nvPr/>
        </p:nvSpPr>
        <p:spPr>
          <a:xfrm>
            <a:off x="2950046" y="4433236"/>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12" name="星形: 五角 11">
            <a:extLst>
              <a:ext uri="{FF2B5EF4-FFF2-40B4-BE49-F238E27FC236}">
                <a16:creationId xmlns:a16="http://schemas.microsoft.com/office/drawing/2014/main" id="{426A309D-A1AF-4EDA-A83A-358C92852D5D}"/>
              </a:ext>
            </a:extLst>
          </p:cNvPr>
          <p:cNvSpPr/>
          <p:nvPr/>
        </p:nvSpPr>
        <p:spPr>
          <a:xfrm>
            <a:off x="3244686" y="4433236"/>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13" name="星形: 五角 12">
            <a:extLst>
              <a:ext uri="{FF2B5EF4-FFF2-40B4-BE49-F238E27FC236}">
                <a16:creationId xmlns:a16="http://schemas.microsoft.com/office/drawing/2014/main" id="{FE9EFE96-DAFE-412B-B836-52ADC07A5B7E}"/>
              </a:ext>
            </a:extLst>
          </p:cNvPr>
          <p:cNvSpPr/>
          <p:nvPr/>
        </p:nvSpPr>
        <p:spPr>
          <a:xfrm>
            <a:off x="3539326" y="4433236"/>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14" name="星形: 五角 13">
            <a:extLst>
              <a:ext uri="{FF2B5EF4-FFF2-40B4-BE49-F238E27FC236}">
                <a16:creationId xmlns:a16="http://schemas.microsoft.com/office/drawing/2014/main" id="{2D6814C0-674C-4E06-936F-AF9EAEFC5011}"/>
              </a:ext>
            </a:extLst>
          </p:cNvPr>
          <p:cNvSpPr/>
          <p:nvPr/>
        </p:nvSpPr>
        <p:spPr>
          <a:xfrm>
            <a:off x="3833966" y="4433236"/>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15" name="星形: 五角 14">
            <a:extLst>
              <a:ext uri="{FF2B5EF4-FFF2-40B4-BE49-F238E27FC236}">
                <a16:creationId xmlns:a16="http://schemas.microsoft.com/office/drawing/2014/main" id="{2D4C8EAD-94D4-44A0-A731-A277DFDA1818}"/>
              </a:ext>
            </a:extLst>
          </p:cNvPr>
          <p:cNvSpPr/>
          <p:nvPr/>
        </p:nvSpPr>
        <p:spPr>
          <a:xfrm>
            <a:off x="4128606" y="4433236"/>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16" name="文本框 15">
            <a:extLst>
              <a:ext uri="{FF2B5EF4-FFF2-40B4-BE49-F238E27FC236}">
                <a16:creationId xmlns:a16="http://schemas.microsoft.com/office/drawing/2014/main" id="{BB6F7209-CAD6-488D-A39E-05B3A5BA9DF9}"/>
              </a:ext>
            </a:extLst>
          </p:cNvPr>
          <p:cNvSpPr txBox="1"/>
          <p:nvPr/>
        </p:nvSpPr>
        <p:spPr>
          <a:xfrm>
            <a:off x="434767" y="5702897"/>
            <a:ext cx="8104388" cy="369332"/>
          </a:xfrm>
          <a:prstGeom prst="rect">
            <a:avLst/>
          </a:prstGeom>
          <a:noFill/>
        </p:spPr>
        <p:txBody>
          <a:bodyPr wrap="square" rtlCol="0">
            <a:spAutoFit/>
          </a:bodyPr>
          <a:lstStyle/>
          <a:p>
            <a:pPr marL="285750" indent="-285750">
              <a:buFont typeface="Wingdings" panose="05000000000000000000" pitchFamily="2" charset="2"/>
              <a:buChar char="v"/>
            </a:pPr>
            <a:r>
              <a:rPr lang="en-US" altLang="zh-Hans-HK" dirty="0"/>
              <a:t>Investment suitability: Not applicable.</a:t>
            </a:r>
            <a:endParaRPr lang="zh-Hans-HK" altLang="en-US" dirty="0"/>
          </a:p>
        </p:txBody>
      </p:sp>
    </p:spTree>
    <p:extLst>
      <p:ext uri="{BB962C8B-B14F-4D97-AF65-F5344CB8AC3E}">
        <p14:creationId xmlns:p14="http://schemas.microsoft.com/office/powerpoint/2010/main" val="2574404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047E9CF9-1C4A-45A8-8DC1-27414520F120}"/>
              </a:ext>
            </a:extLst>
          </p:cNvPr>
          <p:cNvGraphicFramePr>
            <a:graphicFrameLocks noGrp="1"/>
          </p:cNvGraphicFramePr>
          <p:nvPr>
            <p:extLst>
              <p:ext uri="{D42A27DB-BD31-4B8C-83A1-F6EECF244321}">
                <p14:modId xmlns:p14="http://schemas.microsoft.com/office/powerpoint/2010/main" val="2742386553"/>
              </p:ext>
            </p:extLst>
          </p:nvPr>
        </p:nvGraphicFramePr>
        <p:xfrm>
          <a:off x="631990" y="1588244"/>
          <a:ext cx="7747000" cy="4702085"/>
        </p:xfrm>
        <a:graphic>
          <a:graphicData uri="http://schemas.openxmlformats.org/drawingml/2006/table">
            <a:tbl>
              <a:tblPr firstRow="1" bandRow="1">
                <a:tableStyleId>{69C7853C-536D-4A76-A0AE-DD22124D55A5}</a:tableStyleId>
              </a:tblPr>
              <a:tblGrid>
                <a:gridCol w="1286456">
                  <a:extLst>
                    <a:ext uri="{9D8B030D-6E8A-4147-A177-3AD203B41FA5}">
                      <a16:colId xmlns:a16="http://schemas.microsoft.com/office/drawing/2014/main" val="1728480138"/>
                    </a:ext>
                  </a:extLst>
                </a:gridCol>
                <a:gridCol w="1272989">
                  <a:extLst>
                    <a:ext uri="{9D8B030D-6E8A-4147-A177-3AD203B41FA5}">
                      <a16:colId xmlns:a16="http://schemas.microsoft.com/office/drawing/2014/main" val="4144460045"/>
                    </a:ext>
                  </a:extLst>
                </a:gridCol>
                <a:gridCol w="4237317">
                  <a:extLst>
                    <a:ext uri="{9D8B030D-6E8A-4147-A177-3AD203B41FA5}">
                      <a16:colId xmlns:a16="http://schemas.microsoft.com/office/drawing/2014/main" val="337755935"/>
                    </a:ext>
                  </a:extLst>
                </a:gridCol>
                <a:gridCol w="950238">
                  <a:extLst>
                    <a:ext uri="{9D8B030D-6E8A-4147-A177-3AD203B41FA5}">
                      <a16:colId xmlns:a16="http://schemas.microsoft.com/office/drawing/2014/main" val="4064399857"/>
                    </a:ext>
                  </a:extLst>
                </a:gridCol>
              </a:tblGrid>
              <a:tr h="370081">
                <a:tc>
                  <a:txBody>
                    <a:bodyPr/>
                    <a:lstStyle/>
                    <a:p>
                      <a:pPr algn="ctr"/>
                      <a:r>
                        <a:rPr lang="en-US" altLang="zh-Hans-HK" sz="1800" dirty="0">
                          <a:latin typeface="+mj-lt"/>
                        </a:rPr>
                        <a:t>A</a:t>
                      </a:r>
                      <a:r>
                        <a:rPr lang="en-US" altLang="zh-CN" sz="1800" dirty="0">
                          <a:latin typeface="+mj-lt"/>
                        </a:rPr>
                        <a:t>nnounced Date</a:t>
                      </a:r>
                      <a:endParaRPr lang="zh-Hans-HK" altLang="en-US" sz="1800" dirty="0">
                        <a:latin typeface="+mj-lt"/>
                      </a:endParaRPr>
                    </a:p>
                  </a:txBody>
                  <a:tcPr anchor="ctr"/>
                </a:tc>
                <a:tc>
                  <a:txBody>
                    <a:bodyPr/>
                    <a:lstStyle/>
                    <a:p>
                      <a:pPr algn="ctr"/>
                      <a:r>
                        <a:rPr lang="en-US" altLang="zh-Hans-HK" sz="1800" dirty="0">
                          <a:latin typeface="+mj-lt"/>
                        </a:rPr>
                        <a:t>Transaction Name</a:t>
                      </a:r>
                      <a:endParaRPr lang="zh-Hans-HK" altLang="en-US" sz="1800" dirty="0">
                        <a:latin typeface="+mj-lt"/>
                      </a:endParaRPr>
                    </a:p>
                  </a:txBody>
                  <a:tcPr anchor="ctr"/>
                </a:tc>
                <a:tc>
                  <a:txBody>
                    <a:bodyPr/>
                    <a:lstStyle/>
                    <a:p>
                      <a:pPr algn="ctr"/>
                      <a:r>
                        <a:rPr lang="en-US" altLang="zh-Hans-HK" sz="1800" dirty="0">
                          <a:latin typeface="+mj-lt"/>
                        </a:rPr>
                        <a:t>Investors</a:t>
                      </a:r>
                      <a:endParaRPr lang="zh-Hans-HK" altLang="en-US" sz="1800" dirty="0">
                        <a:latin typeface="+mj-lt"/>
                      </a:endParaRPr>
                    </a:p>
                  </a:txBody>
                  <a:tcPr anchor="ctr"/>
                </a:tc>
                <a:tc>
                  <a:txBody>
                    <a:bodyPr/>
                    <a:lstStyle/>
                    <a:p>
                      <a:pPr algn="ctr"/>
                      <a:r>
                        <a:rPr lang="en-US" altLang="zh-Hans-HK" sz="1800" dirty="0">
                          <a:latin typeface="+mj-lt"/>
                        </a:rPr>
                        <a:t>Money Raised</a:t>
                      </a:r>
                      <a:endParaRPr lang="zh-Hans-HK" altLang="en-US" sz="1800" dirty="0">
                        <a:latin typeface="+mj-lt"/>
                      </a:endParaRPr>
                    </a:p>
                  </a:txBody>
                  <a:tcPr anchor="ctr"/>
                </a:tc>
                <a:extLst>
                  <a:ext uri="{0D108BD9-81ED-4DB2-BD59-A6C34878D82A}">
                    <a16:rowId xmlns:a16="http://schemas.microsoft.com/office/drawing/2014/main" val="2820188141"/>
                  </a:ext>
                </a:extLst>
              </a:tr>
              <a:tr h="312529">
                <a:tc>
                  <a:txBody>
                    <a:bodyPr/>
                    <a:lstStyle/>
                    <a:p>
                      <a:r>
                        <a:rPr lang="en-US" altLang="zh-Hans-HK" sz="1400" dirty="0"/>
                        <a:t>A</a:t>
                      </a:r>
                      <a:r>
                        <a:rPr lang="en-US" altLang="zh-CN" sz="1400" dirty="0"/>
                        <a:t>pr</a:t>
                      </a:r>
                      <a:r>
                        <a:rPr lang="en-US" altLang="zh-Hans-HK" sz="1400" dirty="0"/>
                        <a:t> 25, 2019</a:t>
                      </a:r>
                      <a:endParaRPr lang="zh-Hans-HK" altLang="en-US" sz="1400" dirty="0"/>
                    </a:p>
                  </a:txBody>
                  <a:tcPr anchor="ctr"/>
                </a:tc>
                <a:tc>
                  <a:txBody>
                    <a:bodyPr/>
                    <a:lstStyle/>
                    <a:p>
                      <a:r>
                        <a:rPr lang="en-US" altLang="zh-Hans-HK" sz="1400" dirty="0"/>
                        <a:t>Series E</a:t>
                      </a:r>
                      <a:endParaRPr lang="zh-Hans-HK" altLang="en-US" sz="1400" dirty="0"/>
                    </a:p>
                  </a:txBody>
                  <a:tcPr anchor="ctr"/>
                </a:tc>
                <a:tc>
                  <a:txBody>
                    <a:bodyPr/>
                    <a:lstStyle/>
                    <a:p>
                      <a:r>
                        <a:rPr lang="en-US" altLang="zh-Hans-HK" sz="1400" dirty="0"/>
                        <a:t>New Enterprise Associates, Future Fund, SEEK Group</a:t>
                      </a:r>
                      <a:endParaRPr lang="zh-Hans-HK" altLang="en-US" sz="1400" dirty="0"/>
                    </a:p>
                  </a:txBody>
                  <a:tcPr anchor="ctr"/>
                </a:tc>
                <a:tc>
                  <a:txBody>
                    <a:bodyPr/>
                    <a:lstStyle/>
                    <a:p>
                      <a:r>
                        <a:rPr lang="en-US" altLang="zh-Hans-HK" sz="1400" dirty="0"/>
                        <a:t>$103M</a:t>
                      </a:r>
                      <a:endParaRPr lang="zh-Hans-HK" altLang="en-US" sz="1400" dirty="0"/>
                    </a:p>
                  </a:txBody>
                  <a:tcPr anchor="ctr"/>
                </a:tc>
                <a:extLst>
                  <a:ext uri="{0D108BD9-81ED-4DB2-BD59-A6C34878D82A}">
                    <a16:rowId xmlns:a16="http://schemas.microsoft.com/office/drawing/2014/main" val="233285019"/>
                  </a:ext>
                </a:extLst>
              </a:tr>
              <a:tr h="312529">
                <a:tc>
                  <a:txBody>
                    <a:bodyPr/>
                    <a:lstStyle/>
                    <a:p>
                      <a:r>
                        <a:rPr lang="en-US" altLang="zh-Hans-HK" sz="1400" dirty="0"/>
                        <a:t>Jun 7, 2017</a:t>
                      </a:r>
                      <a:endParaRPr lang="zh-Hans-HK" altLang="en-US" sz="1400" dirty="0"/>
                    </a:p>
                  </a:txBody>
                  <a:tcPr anchor="ctr"/>
                </a:tc>
                <a:tc>
                  <a:txBody>
                    <a:bodyPr/>
                    <a:lstStyle/>
                    <a:p>
                      <a:r>
                        <a:rPr lang="en-US" altLang="zh-Hans-HK" sz="1400" dirty="0"/>
                        <a:t>Series D</a:t>
                      </a:r>
                      <a:endParaRPr lang="zh-Hans-HK" altLang="en-US" sz="1400" dirty="0"/>
                    </a:p>
                  </a:txBody>
                  <a:tcPr anchor="ctr"/>
                </a:tc>
                <a:tc>
                  <a:txBody>
                    <a:bodyPr/>
                    <a:lstStyle/>
                    <a:p>
                      <a:r>
                        <a:rPr lang="en-US" altLang="zh-Hans-HK" sz="1400" dirty="0"/>
                        <a:t>New Enterprise Associates, Kleiner Perkins, Learn Capital, G Squared, EG Capital Advisors and other 2 companies</a:t>
                      </a:r>
                      <a:endParaRPr lang="zh-Hans-HK" altLang="en-US" sz="1400" dirty="0"/>
                    </a:p>
                  </a:txBody>
                  <a:tcPr anchor="ctr"/>
                </a:tc>
                <a:tc>
                  <a:txBody>
                    <a:bodyPr/>
                    <a:lstStyle/>
                    <a:p>
                      <a:r>
                        <a:rPr lang="en-US" altLang="zh-Hans-HK" sz="1400" dirty="0"/>
                        <a:t>$64M</a:t>
                      </a:r>
                      <a:endParaRPr lang="zh-Hans-HK" altLang="en-US" sz="1400" dirty="0"/>
                    </a:p>
                  </a:txBody>
                  <a:tcPr anchor="ctr"/>
                </a:tc>
                <a:extLst>
                  <a:ext uri="{0D108BD9-81ED-4DB2-BD59-A6C34878D82A}">
                    <a16:rowId xmlns:a16="http://schemas.microsoft.com/office/drawing/2014/main" val="3242411732"/>
                  </a:ext>
                </a:extLst>
              </a:tr>
              <a:tr h="312529">
                <a:tc>
                  <a:txBody>
                    <a:bodyPr/>
                    <a:lstStyle/>
                    <a:p>
                      <a:r>
                        <a:rPr lang="en-US" altLang="zh-Hans-HK" sz="1400" dirty="0"/>
                        <a:t>Apr 10, 2017</a:t>
                      </a:r>
                      <a:endParaRPr lang="zh-Hans-HK" alt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HK" sz="1400" dirty="0"/>
                        <a:t>Series D</a:t>
                      </a:r>
                      <a:endParaRPr lang="zh-Hans-HK" alt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dirty="0"/>
                        <a:t>—</a:t>
                      </a:r>
                      <a:endParaRPr lang="zh-Hans-HK" altLang="en-US" sz="1400" dirty="0"/>
                    </a:p>
                  </a:txBody>
                  <a:tcPr anchor="ctr"/>
                </a:tc>
                <a:tc>
                  <a:txBody>
                    <a:bodyPr/>
                    <a:lstStyle/>
                    <a:p>
                      <a:r>
                        <a:rPr lang="en-US" altLang="zh-CN" sz="1400" dirty="0"/>
                        <a:t>—</a:t>
                      </a:r>
                      <a:endParaRPr lang="zh-Hans-HK" altLang="en-US" sz="1400" dirty="0"/>
                    </a:p>
                  </a:txBody>
                  <a:tcPr anchor="ctr"/>
                </a:tc>
                <a:extLst>
                  <a:ext uri="{0D108BD9-81ED-4DB2-BD59-A6C34878D82A}">
                    <a16:rowId xmlns:a16="http://schemas.microsoft.com/office/drawing/2014/main" val="1721808577"/>
                  </a:ext>
                </a:extLst>
              </a:tr>
              <a:tr h="312529">
                <a:tc>
                  <a:txBody>
                    <a:bodyPr/>
                    <a:lstStyle/>
                    <a:p>
                      <a:r>
                        <a:rPr lang="en-US" altLang="zh-Hans-HK" sz="1400" dirty="0"/>
                        <a:t>Oct 27, 2015</a:t>
                      </a:r>
                      <a:endParaRPr lang="zh-Hans-HK" alt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HK" sz="1400" dirty="0"/>
                        <a:t>Series C</a:t>
                      </a:r>
                      <a:endParaRPr lang="zh-Hans-HK" altLang="en-US" sz="1400" dirty="0"/>
                    </a:p>
                  </a:txBody>
                  <a:tcPr anchor="ctr"/>
                </a:tc>
                <a:tc>
                  <a:txBody>
                    <a:bodyPr/>
                    <a:lstStyle/>
                    <a:p>
                      <a:r>
                        <a:rPr lang="en-US" altLang="zh-Hans-HK" sz="1400" dirty="0"/>
                        <a:t>Learn Capital, EDBI, IFC Venture Capital Group, G Squared, Black River Ventures and one other company</a:t>
                      </a:r>
                      <a:endParaRPr lang="zh-Hans-HK" altLang="en-US" sz="1400" dirty="0"/>
                    </a:p>
                  </a:txBody>
                  <a:tcPr anchor="ctr"/>
                </a:tc>
                <a:tc>
                  <a:txBody>
                    <a:bodyPr/>
                    <a:lstStyle/>
                    <a:p>
                      <a:r>
                        <a:rPr lang="en-US" altLang="zh-Hans-HK" sz="1400" dirty="0"/>
                        <a:t>$11.6M</a:t>
                      </a:r>
                      <a:endParaRPr lang="zh-Hans-HK" altLang="en-US" sz="1400" dirty="0"/>
                    </a:p>
                  </a:txBody>
                  <a:tcPr anchor="ctr"/>
                </a:tc>
                <a:extLst>
                  <a:ext uri="{0D108BD9-81ED-4DB2-BD59-A6C34878D82A}">
                    <a16:rowId xmlns:a16="http://schemas.microsoft.com/office/drawing/2014/main" val="3806688703"/>
                  </a:ext>
                </a:extLst>
              </a:tr>
              <a:tr h="312529">
                <a:tc>
                  <a:txBody>
                    <a:bodyPr/>
                    <a:lstStyle/>
                    <a:p>
                      <a:r>
                        <a:rPr lang="en-US" altLang="zh-Hans-HK" sz="1400" dirty="0"/>
                        <a:t>Aug 25, 2015</a:t>
                      </a:r>
                      <a:endParaRPr lang="zh-Hans-HK" alt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HK" sz="1400" dirty="0"/>
                        <a:t>Series C</a:t>
                      </a:r>
                      <a:endParaRPr lang="zh-Hans-HK" altLang="en-US" sz="1400" dirty="0"/>
                    </a:p>
                  </a:txBody>
                  <a:tcPr anchor="ctr"/>
                </a:tc>
                <a:tc>
                  <a:txBody>
                    <a:bodyPr/>
                    <a:lstStyle/>
                    <a:p>
                      <a:r>
                        <a:rPr lang="en-US" altLang="zh-Hans-HK" sz="1400" dirty="0"/>
                        <a:t>New Enterprise Associates, Kleiner Perkins, International Finance Corporation, Times Internet</a:t>
                      </a:r>
                      <a:endParaRPr lang="zh-Hans-HK" alt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HK" sz="1400" dirty="0"/>
                        <a:t>$49.5M</a:t>
                      </a:r>
                      <a:endParaRPr lang="zh-Hans-HK" altLang="en-US" sz="1400" dirty="0"/>
                    </a:p>
                  </a:txBody>
                  <a:tcPr anchor="ctr"/>
                </a:tc>
                <a:extLst>
                  <a:ext uri="{0D108BD9-81ED-4DB2-BD59-A6C34878D82A}">
                    <a16:rowId xmlns:a16="http://schemas.microsoft.com/office/drawing/2014/main" val="2187532846"/>
                  </a:ext>
                </a:extLst>
              </a:tr>
              <a:tr h="312529">
                <a:tc>
                  <a:txBody>
                    <a:bodyPr/>
                    <a:lstStyle/>
                    <a:p>
                      <a:r>
                        <a:rPr lang="en-US" altLang="zh-Hans-HK" sz="1400" dirty="0"/>
                        <a:t>Nov 24, 2013</a:t>
                      </a:r>
                      <a:endParaRPr lang="zh-Hans-HK" alt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HK" sz="1400" dirty="0"/>
                        <a:t>Series B</a:t>
                      </a:r>
                      <a:endParaRPr lang="zh-Hans-HK" altLang="en-US" sz="1400" dirty="0"/>
                    </a:p>
                  </a:txBody>
                  <a:tcPr anchor="ctr"/>
                </a:tc>
                <a:tc>
                  <a:txBody>
                    <a:bodyPr/>
                    <a:lstStyle/>
                    <a:p>
                      <a:r>
                        <a:rPr lang="en-US" altLang="zh-Hans-HK" sz="1400" dirty="0"/>
                        <a:t>Learn Capital, GSV Capital, IFC Venture Capital Group</a:t>
                      </a:r>
                      <a:endParaRPr lang="zh-Hans-HK" alt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HK" sz="1400" dirty="0"/>
                        <a:t>$20M</a:t>
                      </a:r>
                      <a:endParaRPr lang="zh-Hans-HK" altLang="en-US" sz="1400" dirty="0"/>
                    </a:p>
                  </a:txBody>
                  <a:tcPr anchor="ctr"/>
                </a:tc>
                <a:extLst>
                  <a:ext uri="{0D108BD9-81ED-4DB2-BD59-A6C34878D82A}">
                    <a16:rowId xmlns:a16="http://schemas.microsoft.com/office/drawing/2014/main" val="53194697"/>
                  </a:ext>
                </a:extLst>
              </a:tr>
              <a:tr h="312529">
                <a:tc>
                  <a:txBody>
                    <a:bodyPr/>
                    <a:lstStyle/>
                    <a:p>
                      <a:r>
                        <a:rPr lang="en-US" altLang="zh-Hans-HK" sz="1400" dirty="0"/>
                        <a:t>Jul 10, 2013</a:t>
                      </a:r>
                      <a:endParaRPr lang="zh-Hans-HK" alt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HK" sz="1400" dirty="0"/>
                        <a:t>Series B</a:t>
                      </a:r>
                      <a:endParaRPr lang="zh-Hans-HK" altLang="en-US" sz="1400" dirty="0"/>
                    </a:p>
                  </a:txBody>
                  <a:tcPr anchor="ctr"/>
                </a:tc>
                <a:tc>
                  <a:txBody>
                    <a:bodyPr/>
                    <a:lstStyle/>
                    <a:p>
                      <a:r>
                        <a:rPr lang="en-US" altLang="zh-Hans-HK" sz="1400" dirty="0"/>
                        <a:t>International Finance Corporation, Learn Capital, GSV Capital, THE WORLD BANK GROUP, Laureate Education, Inc.</a:t>
                      </a:r>
                      <a:endParaRPr lang="zh-Hans-HK" alt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HK" sz="1400" dirty="0"/>
                        <a:t>$43M</a:t>
                      </a:r>
                      <a:endParaRPr lang="zh-Hans-HK" altLang="en-US" sz="1400" dirty="0"/>
                    </a:p>
                  </a:txBody>
                  <a:tcPr anchor="ctr"/>
                </a:tc>
                <a:extLst>
                  <a:ext uri="{0D108BD9-81ED-4DB2-BD59-A6C34878D82A}">
                    <a16:rowId xmlns:a16="http://schemas.microsoft.com/office/drawing/2014/main" val="3407623813"/>
                  </a:ext>
                </a:extLst>
              </a:tr>
              <a:tr h="312529">
                <a:tc>
                  <a:txBody>
                    <a:bodyPr/>
                    <a:lstStyle/>
                    <a:p>
                      <a:r>
                        <a:rPr lang="en-US" altLang="zh-Hans-HK" sz="1400" dirty="0"/>
                        <a:t>Jul 17, 2012</a:t>
                      </a:r>
                      <a:endParaRPr lang="zh-Hans-HK" alt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HK" sz="1400" dirty="0"/>
                        <a:t>Series A</a:t>
                      </a:r>
                      <a:endParaRPr lang="zh-Hans-HK" altLang="en-US" sz="1400" dirty="0"/>
                    </a:p>
                  </a:txBody>
                  <a:tcPr anchor="ctr"/>
                </a:tc>
                <a:tc>
                  <a:txBody>
                    <a:bodyPr/>
                    <a:lstStyle/>
                    <a:p>
                      <a:r>
                        <a:rPr lang="en-US" altLang="zh-Hans-HK" sz="1400" dirty="0"/>
                        <a:t>New Enterprise Associates, Kleiner Perkins</a:t>
                      </a:r>
                      <a:endParaRPr lang="zh-Hans-HK" alt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HK" sz="1400" dirty="0"/>
                        <a:t>$6M</a:t>
                      </a:r>
                      <a:endParaRPr lang="zh-Hans-HK" altLang="en-US" sz="1400" dirty="0"/>
                    </a:p>
                  </a:txBody>
                  <a:tcPr anchor="ctr"/>
                </a:tc>
                <a:extLst>
                  <a:ext uri="{0D108BD9-81ED-4DB2-BD59-A6C34878D82A}">
                    <a16:rowId xmlns:a16="http://schemas.microsoft.com/office/drawing/2014/main" val="2041725642"/>
                  </a:ext>
                </a:extLst>
              </a:tr>
              <a:tr h="312529">
                <a:tc>
                  <a:txBody>
                    <a:bodyPr/>
                    <a:lstStyle/>
                    <a:p>
                      <a:r>
                        <a:rPr lang="en-US" altLang="zh-Hans-HK" sz="1400" dirty="0"/>
                        <a:t>Apr 18, 2012</a:t>
                      </a:r>
                      <a:endParaRPr lang="zh-Hans-HK" alt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HK" sz="1400" dirty="0"/>
                        <a:t>Series A</a:t>
                      </a:r>
                      <a:endParaRPr lang="zh-Hans-HK" altLang="en-US" sz="1400" dirty="0"/>
                    </a:p>
                  </a:txBody>
                  <a:tcPr anchor="ctr"/>
                </a:tc>
                <a:tc>
                  <a:txBody>
                    <a:bodyPr/>
                    <a:lstStyle/>
                    <a:p>
                      <a:r>
                        <a:rPr lang="en-US" altLang="zh-Hans-HK" sz="1400" dirty="0"/>
                        <a:t>New Enterprise Associates, Kleiner Perkins</a:t>
                      </a:r>
                      <a:endParaRPr lang="zh-Hans-HK" alt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HK" sz="1400" dirty="0"/>
                        <a:t>$16M</a:t>
                      </a:r>
                      <a:endParaRPr lang="zh-Hans-HK" altLang="en-US" sz="1400" dirty="0"/>
                    </a:p>
                  </a:txBody>
                  <a:tcPr anchor="ctr"/>
                </a:tc>
                <a:extLst>
                  <a:ext uri="{0D108BD9-81ED-4DB2-BD59-A6C34878D82A}">
                    <a16:rowId xmlns:a16="http://schemas.microsoft.com/office/drawing/2014/main" val="2707781348"/>
                  </a:ext>
                </a:extLst>
              </a:tr>
            </a:tbl>
          </a:graphicData>
        </a:graphic>
      </p:graphicFrame>
      <p:sp>
        <p:nvSpPr>
          <p:cNvPr id="5" name="文本框 4">
            <a:extLst>
              <a:ext uri="{FF2B5EF4-FFF2-40B4-BE49-F238E27FC236}">
                <a16:creationId xmlns:a16="http://schemas.microsoft.com/office/drawing/2014/main" id="{022D8311-925E-4E15-83D2-D287C44068FE}"/>
              </a:ext>
            </a:extLst>
          </p:cNvPr>
          <p:cNvSpPr txBox="1"/>
          <p:nvPr/>
        </p:nvSpPr>
        <p:spPr>
          <a:xfrm>
            <a:off x="366729" y="297141"/>
            <a:ext cx="3037562" cy="523220"/>
          </a:xfrm>
          <a:prstGeom prst="rect">
            <a:avLst/>
          </a:prstGeom>
          <a:noFill/>
        </p:spPr>
        <p:txBody>
          <a:bodyPr wrap="square" rtlCol="0">
            <a:spAutoFit/>
          </a:bodyPr>
          <a:lstStyle/>
          <a:p>
            <a:r>
              <a:rPr lang="en-US" altLang="zh-Hans-HK" sz="2800" b="1" dirty="0">
                <a:latin typeface="+mj-lt"/>
              </a:rPr>
              <a:t>Financing Situation</a:t>
            </a:r>
            <a:endParaRPr lang="zh-Hans-HK" altLang="en-US" sz="2800" b="1" dirty="0">
              <a:latin typeface="+mj-lt"/>
            </a:endParaRPr>
          </a:p>
        </p:txBody>
      </p:sp>
      <p:sp>
        <p:nvSpPr>
          <p:cNvPr id="6" name="矩形 5">
            <a:extLst>
              <a:ext uri="{FF2B5EF4-FFF2-40B4-BE49-F238E27FC236}">
                <a16:creationId xmlns:a16="http://schemas.microsoft.com/office/drawing/2014/main" id="{0AD74B26-CB61-4A97-85E4-119562FA4892}"/>
              </a:ext>
            </a:extLst>
          </p:cNvPr>
          <p:cNvSpPr/>
          <p:nvPr/>
        </p:nvSpPr>
        <p:spPr>
          <a:xfrm rot="10800000" flipV="1">
            <a:off x="366729" y="823659"/>
            <a:ext cx="8410541" cy="457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p>
        </p:txBody>
      </p:sp>
      <p:sp>
        <p:nvSpPr>
          <p:cNvPr id="7" name="文本框 6">
            <a:extLst>
              <a:ext uri="{FF2B5EF4-FFF2-40B4-BE49-F238E27FC236}">
                <a16:creationId xmlns:a16="http://schemas.microsoft.com/office/drawing/2014/main" id="{EAA4E1CB-9D17-41B7-B157-3071E3F00DC5}"/>
              </a:ext>
            </a:extLst>
          </p:cNvPr>
          <p:cNvSpPr txBox="1"/>
          <p:nvPr/>
        </p:nvSpPr>
        <p:spPr>
          <a:xfrm>
            <a:off x="434767" y="1056855"/>
            <a:ext cx="1895764" cy="369332"/>
          </a:xfrm>
          <a:prstGeom prst="rect">
            <a:avLst/>
          </a:prstGeom>
          <a:noFill/>
        </p:spPr>
        <p:txBody>
          <a:bodyPr wrap="square" rtlCol="0">
            <a:spAutoFit/>
          </a:bodyPr>
          <a:lstStyle/>
          <a:p>
            <a:r>
              <a:rPr lang="en-US" altLang="zh-Hans-HK" b="1" dirty="0"/>
              <a:t>3. Coursera</a:t>
            </a:r>
            <a:endParaRPr lang="zh-Hans-HK" altLang="en-US" b="1" dirty="0"/>
          </a:p>
        </p:txBody>
      </p:sp>
      <p:sp>
        <p:nvSpPr>
          <p:cNvPr id="9" name="文本框 8">
            <a:extLst>
              <a:ext uri="{FF2B5EF4-FFF2-40B4-BE49-F238E27FC236}">
                <a16:creationId xmlns:a16="http://schemas.microsoft.com/office/drawing/2014/main" id="{1E727EEE-57DB-42EC-9F36-893BD6898EBE}"/>
              </a:ext>
            </a:extLst>
          </p:cNvPr>
          <p:cNvSpPr txBox="1"/>
          <p:nvPr/>
        </p:nvSpPr>
        <p:spPr>
          <a:xfrm>
            <a:off x="434767" y="6364246"/>
            <a:ext cx="8104388" cy="369332"/>
          </a:xfrm>
          <a:prstGeom prst="rect">
            <a:avLst/>
          </a:prstGeom>
          <a:noFill/>
        </p:spPr>
        <p:txBody>
          <a:bodyPr wrap="square" rtlCol="0">
            <a:spAutoFit/>
          </a:bodyPr>
          <a:lstStyle/>
          <a:p>
            <a:pPr marL="285750" indent="-285750">
              <a:buFont typeface="Wingdings" panose="05000000000000000000" pitchFamily="2" charset="2"/>
              <a:buChar char="v"/>
            </a:pPr>
            <a:r>
              <a:rPr lang="en-US" altLang="zh-Hans-HK" dirty="0"/>
              <a:t>Investment suitability:                  (Not suitable for venture investment)</a:t>
            </a:r>
            <a:endParaRPr lang="zh-Hans-HK" altLang="en-US" dirty="0"/>
          </a:p>
        </p:txBody>
      </p:sp>
      <p:sp>
        <p:nvSpPr>
          <p:cNvPr id="11" name="星形: 五角 10">
            <a:extLst>
              <a:ext uri="{FF2B5EF4-FFF2-40B4-BE49-F238E27FC236}">
                <a16:creationId xmlns:a16="http://schemas.microsoft.com/office/drawing/2014/main" id="{807A9656-9E03-4B9E-B644-1FDB2151E2AA}"/>
              </a:ext>
            </a:extLst>
          </p:cNvPr>
          <p:cNvSpPr/>
          <p:nvPr/>
        </p:nvSpPr>
        <p:spPr>
          <a:xfrm>
            <a:off x="2944069" y="6433060"/>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12" name="星形: 五角 11">
            <a:extLst>
              <a:ext uri="{FF2B5EF4-FFF2-40B4-BE49-F238E27FC236}">
                <a16:creationId xmlns:a16="http://schemas.microsoft.com/office/drawing/2014/main" id="{2F27EFFC-91B0-4391-9A6C-F5F5741B7E64}"/>
              </a:ext>
            </a:extLst>
          </p:cNvPr>
          <p:cNvSpPr/>
          <p:nvPr/>
        </p:nvSpPr>
        <p:spPr>
          <a:xfrm>
            <a:off x="3238709" y="6433060"/>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13" name="星形: 五角 12">
            <a:extLst>
              <a:ext uri="{FF2B5EF4-FFF2-40B4-BE49-F238E27FC236}">
                <a16:creationId xmlns:a16="http://schemas.microsoft.com/office/drawing/2014/main" id="{F8B28F6B-4665-453A-B4C9-A84E5BB36CE7}"/>
              </a:ext>
            </a:extLst>
          </p:cNvPr>
          <p:cNvSpPr/>
          <p:nvPr/>
        </p:nvSpPr>
        <p:spPr>
          <a:xfrm>
            <a:off x="3533349" y="6433060"/>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Tree>
    <p:extLst>
      <p:ext uri="{BB962C8B-B14F-4D97-AF65-F5344CB8AC3E}">
        <p14:creationId xmlns:p14="http://schemas.microsoft.com/office/powerpoint/2010/main" val="3096875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4BE2D2F-648D-4BB3-AF1A-4DF51D3A103B}"/>
              </a:ext>
            </a:extLst>
          </p:cNvPr>
          <p:cNvSpPr txBox="1"/>
          <p:nvPr/>
        </p:nvSpPr>
        <p:spPr>
          <a:xfrm>
            <a:off x="789172" y="236582"/>
            <a:ext cx="4744716" cy="584775"/>
          </a:xfrm>
          <a:prstGeom prst="rect">
            <a:avLst/>
          </a:prstGeom>
          <a:noFill/>
        </p:spPr>
        <p:txBody>
          <a:bodyPr wrap="square" rtlCol="0">
            <a:spAutoFit/>
          </a:bodyPr>
          <a:lstStyle/>
          <a:p>
            <a:pPr algn="ctr"/>
            <a:r>
              <a:rPr lang="en-US" altLang="zh-Hans-HK" sz="3200" dirty="0"/>
              <a:t>Further Efforts </a:t>
            </a:r>
          </a:p>
        </p:txBody>
      </p:sp>
      <p:sp>
        <p:nvSpPr>
          <p:cNvPr id="5" name="矩形 4">
            <a:extLst>
              <a:ext uri="{FF2B5EF4-FFF2-40B4-BE49-F238E27FC236}">
                <a16:creationId xmlns:a16="http://schemas.microsoft.com/office/drawing/2014/main" id="{A26ED384-8373-47F6-9A01-47A66CC18C0A}"/>
              </a:ext>
            </a:extLst>
          </p:cNvPr>
          <p:cNvSpPr/>
          <p:nvPr/>
        </p:nvSpPr>
        <p:spPr>
          <a:xfrm>
            <a:off x="268178" y="0"/>
            <a:ext cx="1502144" cy="1057940"/>
          </a:xfrm>
          <a:prstGeom prst="rect">
            <a:avLst/>
          </a:prstGeom>
          <a:solidFill>
            <a:srgbClr val="059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a:p>
        </p:txBody>
      </p:sp>
      <p:sp>
        <p:nvSpPr>
          <p:cNvPr id="6" name="矩形 5">
            <a:extLst>
              <a:ext uri="{FF2B5EF4-FFF2-40B4-BE49-F238E27FC236}">
                <a16:creationId xmlns:a16="http://schemas.microsoft.com/office/drawing/2014/main" id="{9D1DB810-CC60-40F6-BD35-64C5D3CC6CC3}"/>
              </a:ext>
            </a:extLst>
          </p:cNvPr>
          <p:cNvSpPr/>
          <p:nvPr/>
        </p:nvSpPr>
        <p:spPr>
          <a:xfrm>
            <a:off x="5067006" y="0"/>
            <a:ext cx="3808816" cy="1057940"/>
          </a:xfrm>
          <a:prstGeom prst="rect">
            <a:avLst/>
          </a:prstGeom>
          <a:solidFill>
            <a:srgbClr val="059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a:p>
        </p:txBody>
      </p:sp>
      <p:sp>
        <p:nvSpPr>
          <p:cNvPr id="7" name="文本框 6">
            <a:extLst>
              <a:ext uri="{FF2B5EF4-FFF2-40B4-BE49-F238E27FC236}">
                <a16:creationId xmlns:a16="http://schemas.microsoft.com/office/drawing/2014/main" id="{8C50792B-2146-4123-95FD-646D638FF546}"/>
              </a:ext>
            </a:extLst>
          </p:cNvPr>
          <p:cNvSpPr txBox="1"/>
          <p:nvPr/>
        </p:nvSpPr>
        <p:spPr>
          <a:xfrm>
            <a:off x="958247" y="2272841"/>
            <a:ext cx="7227506" cy="2862322"/>
          </a:xfrm>
          <a:prstGeom prst="rect">
            <a:avLst/>
          </a:prstGeom>
          <a:noFill/>
        </p:spPr>
        <p:txBody>
          <a:bodyPr wrap="square" rtlCol="0">
            <a:spAutoFit/>
          </a:bodyPr>
          <a:lstStyle/>
          <a:p>
            <a:r>
              <a:rPr lang="en-US" altLang="zh-Hans-HK" dirty="0"/>
              <a:t>As time is limited and information are not all available, further efforts are needed to complete a perfect investment analysis.</a:t>
            </a:r>
          </a:p>
          <a:p>
            <a:pPr marL="285750" indent="-285750">
              <a:buFont typeface="Wingdings" panose="05000000000000000000" pitchFamily="2" charset="2"/>
              <a:buChar char="v"/>
            </a:pPr>
            <a:endParaRPr lang="en-US" altLang="zh-Hans-HK" dirty="0"/>
          </a:p>
          <a:p>
            <a:pPr marL="285750" indent="-285750">
              <a:buFont typeface="Wingdings" panose="05000000000000000000" pitchFamily="2" charset="2"/>
              <a:buChar char="v"/>
            </a:pPr>
            <a:r>
              <a:rPr lang="en-US" altLang="zh-Hans-HK" dirty="0"/>
              <a:t>Product: collect users’ feedback.</a:t>
            </a:r>
          </a:p>
          <a:p>
            <a:pPr marL="285750" indent="-285750">
              <a:buFont typeface="Wingdings" panose="05000000000000000000" pitchFamily="2" charset="2"/>
              <a:buChar char="v"/>
            </a:pPr>
            <a:endParaRPr lang="en-US" altLang="zh-Hans-HK" dirty="0"/>
          </a:p>
          <a:p>
            <a:pPr marL="285750" indent="-285750">
              <a:buFont typeface="Wingdings" panose="05000000000000000000" pitchFamily="2" charset="2"/>
              <a:buChar char="v"/>
            </a:pPr>
            <a:r>
              <a:rPr lang="en-US" altLang="zh-Hans-HK" dirty="0"/>
              <a:t>Promotion: 1) estimate companies’ expanding ability; 2) do researches on companies’ strategy and marketing power.</a:t>
            </a:r>
          </a:p>
          <a:p>
            <a:endParaRPr lang="en-US" altLang="zh-Hans-HK" dirty="0"/>
          </a:p>
          <a:p>
            <a:pPr marL="285750" indent="-285750">
              <a:buFont typeface="Wingdings" panose="05000000000000000000" pitchFamily="2" charset="2"/>
              <a:buChar char="v"/>
            </a:pPr>
            <a:r>
              <a:rPr lang="en-US" altLang="zh-Hans-HK" dirty="0"/>
              <a:t>Financial analysis: investigate companies’ income sources and their P&amp;L status.</a:t>
            </a:r>
          </a:p>
        </p:txBody>
      </p:sp>
    </p:spTree>
    <p:extLst>
      <p:ext uri="{BB962C8B-B14F-4D97-AF65-F5344CB8AC3E}">
        <p14:creationId xmlns:p14="http://schemas.microsoft.com/office/powerpoint/2010/main" val="1970201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452AC8CC-DAB9-4167-BADB-D7919FB5D541}"/>
              </a:ext>
            </a:extLst>
          </p:cNvPr>
          <p:cNvSpPr/>
          <p:nvPr/>
        </p:nvSpPr>
        <p:spPr>
          <a:xfrm>
            <a:off x="-1107195" y="-1566374"/>
            <a:ext cx="3399183" cy="3399183"/>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p>
        </p:txBody>
      </p:sp>
      <p:sp>
        <p:nvSpPr>
          <p:cNvPr id="3" name="文本框 2">
            <a:extLst>
              <a:ext uri="{FF2B5EF4-FFF2-40B4-BE49-F238E27FC236}">
                <a16:creationId xmlns:a16="http://schemas.microsoft.com/office/drawing/2014/main" id="{61680232-3F5A-4D98-8EFA-1E0F5CDDE88D}"/>
              </a:ext>
            </a:extLst>
          </p:cNvPr>
          <p:cNvSpPr txBox="1"/>
          <p:nvPr/>
        </p:nvSpPr>
        <p:spPr>
          <a:xfrm>
            <a:off x="-491693" y="245169"/>
            <a:ext cx="2820895" cy="1077218"/>
          </a:xfrm>
          <a:prstGeom prst="rect">
            <a:avLst/>
          </a:prstGeom>
          <a:noFill/>
        </p:spPr>
        <p:txBody>
          <a:bodyPr wrap="square" rtlCol="0">
            <a:spAutoFit/>
          </a:bodyPr>
          <a:lstStyle/>
          <a:p>
            <a:pPr algn="ctr"/>
            <a:r>
              <a:rPr lang="en-US" altLang="zh-Hans-HK" sz="3200" dirty="0"/>
              <a:t>My</a:t>
            </a:r>
          </a:p>
          <a:p>
            <a:pPr algn="ctr"/>
            <a:r>
              <a:rPr lang="en-US" altLang="zh-CN" sz="3200" dirty="0"/>
              <a:t>Thinking</a:t>
            </a:r>
            <a:endParaRPr lang="en-US" altLang="zh-Hans-HK" sz="3200" dirty="0"/>
          </a:p>
        </p:txBody>
      </p:sp>
      <p:sp>
        <p:nvSpPr>
          <p:cNvPr id="5" name="文本框 4">
            <a:extLst>
              <a:ext uri="{FF2B5EF4-FFF2-40B4-BE49-F238E27FC236}">
                <a16:creationId xmlns:a16="http://schemas.microsoft.com/office/drawing/2014/main" id="{CD1D3D08-75CF-4E71-832D-DA27E7B0C7C1}"/>
              </a:ext>
            </a:extLst>
          </p:cNvPr>
          <p:cNvSpPr txBox="1"/>
          <p:nvPr/>
        </p:nvSpPr>
        <p:spPr>
          <a:xfrm>
            <a:off x="1289173" y="1714632"/>
            <a:ext cx="7227506" cy="4524315"/>
          </a:xfrm>
          <a:prstGeom prst="rect">
            <a:avLst/>
          </a:prstGeom>
          <a:noFill/>
        </p:spPr>
        <p:txBody>
          <a:bodyPr wrap="square" rtlCol="0">
            <a:spAutoFit/>
          </a:bodyPr>
          <a:lstStyle/>
          <a:p>
            <a:pPr marL="285750" indent="-285750">
              <a:buFont typeface="Wingdings" panose="05000000000000000000" pitchFamily="2" charset="2"/>
              <a:buChar char="v"/>
            </a:pPr>
            <a:r>
              <a:rPr lang="en-US" altLang="zh-Hans-HK" dirty="0"/>
              <a:t>The best business status of a professional online education website is that when people think of studying a subject within this field, they will first think of this brand.</a:t>
            </a:r>
            <a:r>
              <a:rPr lang="zh-Hans-HK" altLang="zh-Hans-HK" dirty="0"/>
              <a:t> For example, in China, when people (both students and working people) think of studying CFA or CPA, they will first think of Golden Future or Gaodun.com.</a:t>
            </a:r>
            <a:endParaRPr lang="en-US" altLang="zh-Hans-HK" dirty="0"/>
          </a:p>
          <a:p>
            <a:pPr marL="285750" indent="-285750">
              <a:buFont typeface="Wingdings" panose="05000000000000000000" pitchFamily="2" charset="2"/>
              <a:buChar char="v"/>
            </a:pPr>
            <a:endParaRPr lang="en-US" altLang="zh-Hans-HK" dirty="0"/>
          </a:p>
          <a:p>
            <a:pPr marL="285750" indent="-285750">
              <a:buFont typeface="Wingdings" panose="05000000000000000000" pitchFamily="2" charset="2"/>
              <a:buChar char="v"/>
            </a:pPr>
            <a:r>
              <a:rPr lang="en-US" altLang="zh-Hans-HK" dirty="0"/>
              <a:t>More detailed information about </a:t>
            </a:r>
            <a:r>
              <a:rPr lang="en-US" altLang="zh-Hans-HK" dirty="0" err="1"/>
              <a:t>CodeCademy</a:t>
            </a:r>
            <a:r>
              <a:rPr lang="en-US" altLang="zh-Hans-HK" dirty="0"/>
              <a:t> need to be collected by due diligence to analyze it before investing. From the information collected, </a:t>
            </a:r>
            <a:r>
              <a:rPr lang="en-US" altLang="zh-Hans-HK" dirty="0" err="1"/>
              <a:t>CodeCademy</a:t>
            </a:r>
            <a:r>
              <a:rPr lang="en-US" altLang="zh-Hans-HK" dirty="0"/>
              <a:t> worth investing for 1) online education mode will be the future trend because of its convenience and effectiveness; 2) data science including programming will keep popular in the near future; 3) </a:t>
            </a:r>
            <a:r>
              <a:rPr lang="en-US" altLang="zh-Hans-HK" dirty="0" err="1"/>
              <a:t>Codecademy</a:t>
            </a:r>
            <a:r>
              <a:rPr lang="en-US" altLang="zh-Hans-HK" dirty="0"/>
              <a:t> itself provides effective and cost-efficient learning materials; 4) </a:t>
            </a:r>
            <a:r>
              <a:rPr lang="en-US" altLang="zh-Hans-HK" dirty="0" err="1"/>
              <a:t>Codecademy</a:t>
            </a:r>
            <a:r>
              <a:rPr lang="en-US" altLang="zh-Hans-HK" dirty="0"/>
              <a:t> still has the need and possibility to continue financing; 5) </a:t>
            </a:r>
            <a:r>
              <a:rPr lang="en-US" altLang="zh-Hans-HK" dirty="0" err="1"/>
              <a:t>Codecademy</a:t>
            </a:r>
            <a:r>
              <a:rPr lang="en-US" altLang="zh-Hans-HK" dirty="0"/>
              <a:t> still has the possibility to expand in the future.</a:t>
            </a:r>
          </a:p>
          <a:p>
            <a:pPr marL="285750" indent="-285750">
              <a:buFont typeface="Wingdings" panose="05000000000000000000" pitchFamily="2" charset="2"/>
              <a:buChar char="v"/>
            </a:pPr>
            <a:endParaRPr lang="en-US" altLang="zh-Hans-HK" dirty="0"/>
          </a:p>
          <a:p>
            <a:pPr marL="285750" indent="-285750">
              <a:buFont typeface="Wingdings" panose="05000000000000000000" pitchFamily="2" charset="2"/>
              <a:buChar char="v"/>
            </a:pPr>
            <a:r>
              <a:rPr lang="en-US" altLang="zh-Hans-HK" dirty="0"/>
              <a:t>If possible, take some right to manage the company after investing it.</a:t>
            </a:r>
          </a:p>
        </p:txBody>
      </p:sp>
    </p:spTree>
    <p:extLst>
      <p:ext uri="{BB962C8B-B14F-4D97-AF65-F5344CB8AC3E}">
        <p14:creationId xmlns:p14="http://schemas.microsoft.com/office/powerpoint/2010/main" val="1322265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DA06C5CA-A16A-41A1-91EA-3FF6F70532DA}"/>
              </a:ext>
            </a:extLst>
          </p:cNvPr>
          <p:cNvSpPr txBox="1"/>
          <p:nvPr/>
        </p:nvSpPr>
        <p:spPr>
          <a:xfrm>
            <a:off x="1143000" y="2731246"/>
            <a:ext cx="6858000" cy="870313"/>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altLang="zh-Hans-HK" sz="4700" b="1" kern="1200" dirty="0">
                <a:solidFill>
                  <a:schemeClr val="tx1"/>
                </a:solidFill>
                <a:latin typeface="+mj-lt"/>
                <a:ea typeface="+mj-ea"/>
                <a:cs typeface="+mj-cs"/>
              </a:rPr>
              <a:t>T</a:t>
            </a:r>
            <a:r>
              <a:rPr lang="en-US" altLang="zh-CN" sz="4700" b="1" kern="1200" dirty="0">
                <a:solidFill>
                  <a:schemeClr val="tx1"/>
                </a:solidFill>
                <a:latin typeface="+mj-lt"/>
                <a:ea typeface="+mj-ea"/>
                <a:cs typeface="+mj-cs"/>
              </a:rPr>
              <a:t>hank you for watching!</a:t>
            </a:r>
            <a:endParaRPr lang="en-US" altLang="en-US" sz="4700" b="1" kern="1200" dirty="0">
              <a:solidFill>
                <a:schemeClr val="tx1"/>
              </a:solidFill>
              <a:latin typeface="+mj-lt"/>
              <a:ea typeface="+mj-ea"/>
              <a:cs typeface="+mj-cs"/>
            </a:endParaRPr>
          </a:p>
        </p:txBody>
      </p:sp>
      <p:sp>
        <p:nvSpPr>
          <p:cNvPr id="9" name="Freeform 31">
            <a:extLst>
              <a:ext uri="{FF2B5EF4-FFF2-40B4-BE49-F238E27FC236}">
                <a16:creationId xmlns:a16="http://schemas.microsoft.com/office/drawing/2014/main" id="{A2AEA782-0EA4-42E9-871D-7401D6A09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56355" cy="2130951"/>
          </a:xfrm>
          <a:custGeom>
            <a:avLst/>
            <a:gdLst>
              <a:gd name="connsiteX0" fmla="*/ 0 w 4475140"/>
              <a:gd name="connsiteY0" fmla="*/ 0 h 2130951"/>
              <a:gd name="connsiteX1" fmla="*/ 1074821 w 4475140"/>
              <a:gd name="connsiteY1" fmla="*/ 0 h 2130951"/>
              <a:gd name="connsiteX2" fmla="*/ 1074821 w 4475140"/>
              <a:gd name="connsiteY2" fmla="*/ 478 h 2130951"/>
              <a:gd name="connsiteX3" fmla="*/ 4475140 w 4475140"/>
              <a:gd name="connsiteY3" fmla="*/ 478 h 2130951"/>
              <a:gd name="connsiteX4" fmla="*/ 3488452 w 4475140"/>
              <a:gd name="connsiteY4" fmla="*/ 2130951 h 2130951"/>
              <a:gd name="connsiteX5" fmla="*/ 0 w 4475140"/>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30951">
                <a:moveTo>
                  <a:pt x="0" y="0"/>
                </a:moveTo>
                <a:lnTo>
                  <a:pt x="1074821" y="0"/>
                </a:lnTo>
                <a:lnTo>
                  <a:pt x="1074821" y="478"/>
                </a:lnTo>
                <a:lnTo>
                  <a:pt x="4475140" y="478"/>
                </a:lnTo>
                <a:lnTo>
                  <a:pt x="3488452" y="2130951"/>
                </a:lnTo>
                <a:lnTo>
                  <a:pt x="0" y="2130951"/>
                </a:lnTo>
                <a:close/>
              </a:path>
            </a:pathLst>
          </a:custGeom>
          <a:solidFill>
            <a:srgbClr val="2B486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图片 1">
            <a:extLst>
              <a:ext uri="{FF2B5EF4-FFF2-40B4-BE49-F238E27FC236}">
                <a16:creationId xmlns:a16="http://schemas.microsoft.com/office/drawing/2014/main" id="{4CF9BD65-256E-444F-8080-4FAA4DFC4C72}"/>
              </a:ext>
            </a:extLst>
          </p:cNvPr>
          <p:cNvPicPr>
            <a:picLocks noChangeAspect="1"/>
          </p:cNvPicPr>
          <p:nvPr/>
        </p:nvPicPr>
        <p:blipFill rotWithShape="1">
          <a:blip r:embed="rId2"/>
          <a:srcRect l="13446" r="6109" b="1"/>
          <a:stretch/>
        </p:blipFill>
        <p:spPr>
          <a:xfrm>
            <a:off x="2736988" y="10"/>
            <a:ext cx="6407012" cy="2130463"/>
          </a:xfrm>
          <a:custGeom>
            <a:avLst/>
            <a:gdLst>
              <a:gd name="connsiteX0" fmla="*/ 986689 w 8542682"/>
              <a:gd name="connsiteY0" fmla="*/ 0 h 2130473"/>
              <a:gd name="connsiteX1" fmla="*/ 8542682 w 8542682"/>
              <a:gd name="connsiteY1" fmla="*/ 0 h 2130473"/>
              <a:gd name="connsiteX2" fmla="*/ 8542682 w 8542682"/>
              <a:gd name="connsiteY2" fmla="*/ 2130473 h 2130473"/>
              <a:gd name="connsiteX3" fmla="*/ 0 w 8542682"/>
              <a:gd name="connsiteY3" fmla="*/ 2130473 h 2130473"/>
            </a:gdLst>
            <a:ahLst/>
            <a:cxnLst>
              <a:cxn ang="0">
                <a:pos x="connsiteX0" y="connsiteY0"/>
              </a:cxn>
              <a:cxn ang="0">
                <a:pos x="connsiteX1" y="connsiteY1"/>
              </a:cxn>
              <a:cxn ang="0">
                <a:pos x="connsiteX2" y="connsiteY2"/>
              </a:cxn>
              <a:cxn ang="0">
                <a:pos x="connsiteX3" y="connsiteY3"/>
              </a:cxn>
            </a:cxnLst>
            <a:rect l="l" t="t" r="r" b="b"/>
            <a:pathLst>
              <a:path w="8542682" h="2130473">
                <a:moveTo>
                  <a:pt x="986689" y="0"/>
                </a:moveTo>
                <a:lnTo>
                  <a:pt x="8542682" y="0"/>
                </a:lnTo>
                <a:lnTo>
                  <a:pt x="8542682" y="2130473"/>
                </a:lnTo>
                <a:lnTo>
                  <a:pt x="0" y="2130473"/>
                </a:lnTo>
                <a:close/>
              </a:path>
            </a:pathLst>
          </a:custGeom>
          <a:solidFill>
            <a:srgbClr val="8FAA9C"/>
          </a:solidFill>
        </p:spPr>
      </p:pic>
      <p:sp>
        <p:nvSpPr>
          <p:cNvPr id="11" name="Freeform 34">
            <a:extLst>
              <a:ext uri="{FF2B5EF4-FFF2-40B4-BE49-F238E27FC236}">
                <a16:creationId xmlns:a16="http://schemas.microsoft.com/office/drawing/2014/main" id="{B0992639-1CDA-4FE6-BB95-E13221490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787645" y="4682362"/>
            <a:ext cx="3356355" cy="2174680"/>
          </a:xfrm>
          <a:custGeom>
            <a:avLst/>
            <a:gdLst>
              <a:gd name="connsiteX0" fmla="*/ 3468199 w 4475140"/>
              <a:gd name="connsiteY0" fmla="*/ 2174680 h 2174680"/>
              <a:gd name="connsiteX1" fmla="*/ 0 w 4475140"/>
              <a:gd name="connsiteY1" fmla="*/ 2174680 h 2174680"/>
              <a:gd name="connsiteX2" fmla="*/ 0 w 4475140"/>
              <a:gd name="connsiteY2" fmla="*/ 0 h 2174680"/>
              <a:gd name="connsiteX3" fmla="*/ 1074821 w 4475140"/>
              <a:gd name="connsiteY3" fmla="*/ 0 h 2174680"/>
              <a:gd name="connsiteX4" fmla="*/ 1074821 w 4475140"/>
              <a:gd name="connsiteY4" fmla="*/ 478 h 2174680"/>
              <a:gd name="connsiteX5" fmla="*/ 4475140 w 4475140"/>
              <a:gd name="connsiteY5" fmla="*/ 478 h 21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74680">
                <a:moveTo>
                  <a:pt x="3468199" y="2174680"/>
                </a:moveTo>
                <a:lnTo>
                  <a:pt x="0" y="2174680"/>
                </a:lnTo>
                <a:lnTo>
                  <a:pt x="0" y="0"/>
                </a:lnTo>
                <a:lnTo>
                  <a:pt x="1074821" y="0"/>
                </a:lnTo>
                <a:lnTo>
                  <a:pt x="1074821" y="478"/>
                </a:lnTo>
                <a:lnTo>
                  <a:pt x="4475140" y="478"/>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图片 3">
            <a:extLst>
              <a:ext uri="{FF2B5EF4-FFF2-40B4-BE49-F238E27FC236}">
                <a16:creationId xmlns:a16="http://schemas.microsoft.com/office/drawing/2014/main" id="{E4B34A2B-F271-4A08-90D8-5A01143B84AF}"/>
              </a:ext>
            </a:extLst>
          </p:cNvPr>
          <p:cNvPicPr>
            <a:picLocks noChangeAspect="1"/>
          </p:cNvPicPr>
          <p:nvPr/>
        </p:nvPicPr>
        <p:blipFill rotWithShape="1">
          <a:blip r:embed="rId3"/>
          <a:srcRect l="12169" r="8848" b="2"/>
          <a:stretch/>
        </p:blipFill>
        <p:spPr>
          <a:xfrm>
            <a:off x="20" y="4682840"/>
            <a:ext cx="6422512" cy="2175160"/>
          </a:xfrm>
          <a:custGeom>
            <a:avLst/>
            <a:gdLst>
              <a:gd name="connsiteX0" fmla="*/ 0 w 8563376"/>
              <a:gd name="connsiteY0" fmla="*/ 0 h 2175160"/>
              <a:gd name="connsiteX1" fmla="*/ 8563376 w 8563376"/>
              <a:gd name="connsiteY1" fmla="*/ 0 h 2175160"/>
              <a:gd name="connsiteX2" fmla="*/ 7555992 w 8563376"/>
              <a:gd name="connsiteY2" fmla="*/ 2175160 h 2175160"/>
              <a:gd name="connsiteX3" fmla="*/ 0 w 8563376"/>
              <a:gd name="connsiteY3" fmla="*/ 2175160 h 2175160"/>
            </a:gdLst>
            <a:ahLst/>
            <a:cxnLst>
              <a:cxn ang="0">
                <a:pos x="connsiteX0" y="connsiteY0"/>
              </a:cxn>
              <a:cxn ang="0">
                <a:pos x="connsiteX1" y="connsiteY1"/>
              </a:cxn>
              <a:cxn ang="0">
                <a:pos x="connsiteX2" y="connsiteY2"/>
              </a:cxn>
              <a:cxn ang="0">
                <a:pos x="connsiteX3" y="connsiteY3"/>
              </a:cxn>
            </a:cxnLst>
            <a:rect l="l" t="t" r="r" b="b"/>
            <a:pathLst>
              <a:path w="8563376" h="2175160">
                <a:moveTo>
                  <a:pt x="0" y="0"/>
                </a:moveTo>
                <a:lnTo>
                  <a:pt x="8563376" y="0"/>
                </a:lnTo>
                <a:lnTo>
                  <a:pt x="7555992" y="2175160"/>
                </a:lnTo>
                <a:lnTo>
                  <a:pt x="0" y="2175160"/>
                </a:lnTo>
                <a:close/>
              </a:path>
            </a:pathLst>
          </a:custGeom>
        </p:spPr>
      </p:pic>
    </p:spTree>
    <p:extLst>
      <p:ext uri="{BB962C8B-B14F-4D97-AF65-F5344CB8AC3E}">
        <p14:creationId xmlns:p14="http://schemas.microsoft.com/office/powerpoint/2010/main" val="1163313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46336F6-CE57-4E2A-9503-DD4DBEF3F47E}"/>
              </a:ext>
            </a:extLst>
          </p:cNvPr>
          <p:cNvPicPr>
            <a:picLocks noChangeAspect="1"/>
          </p:cNvPicPr>
          <p:nvPr/>
        </p:nvPicPr>
        <p:blipFill rotWithShape="1">
          <a:blip r:embed="rId2">
            <a:alphaModFix/>
            <a:extLst/>
          </a:blip>
          <a:srcRect l="51437" r="24239"/>
          <a:stretch/>
        </p:blipFill>
        <p:spPr>
          <a:xfrm>
            <a:off x="-137165" y="-164595"/>
            <a:ext cx="4835780" cy="4622292"/>
          </a:xfrm>
          <a:prstGeom prst="rect">
            <a:avLst/>
          </a:prstGeom>
          <a:effectLst>
            <a:softEdge rad="533400"/>
          </a:effectLst>
        </p:spPr>
      </p:pic>
      <p:pic>
        <p:nvPicPr>
          <p:cNvPr id="2" name="图片 1">
            <a:extLst>
              <a:ext uri="{FF2B5EF4-FFF2-40B4-BE49-F238E27FC236}">
                <a16:creationId xmlns:a16="http://schemas.microsoft.com/office/drawing/2014/main" id="{901577F4-62FA-4E7D-8C33-125949FCC179}"/>
              </a:ext>
            </a:extLst>
          </p:cNvPr>
          <p:cNvPicPr>
            <a:picLocks noChangeAspect="1"/>
          </p:cNvPicPr>
          <p:nvPr/>
        </p:nvPicPr>
        <p:blipFill rotWithShape="1">
          <a:blip r:embed="rId3">
            <a:alphaModFix/>
            <a:extLst/>
          </a:blip>
          <a:srcRect l="32537" r="26279"/>
          <a:stretch/>
        </p:blipFill>
        <p:spPr>
          <a:xfrm>
            <a:off x="-139929" y="3184611"/>
            <a:ext cx="4835780" cy="3845519"/>
          </a:xfrm>
          <a:prstGeom prst="rect">
            <a:avLst/>
          </a:prstGeom>
          <a:solidFill>
            <a:srgbClr val="6CC7DB"/>
          </a:solidFill>
          <a:effectLst>
            <a:softEdge rad="533400"/>
          </a:effectLst>
        </p:spPr>
      </p:pic>
      <p:pic>
        <p:nvPicPr>
          <p:cNvPr id="27" name="Picture 20">
            <a:extLst>
              <a:ext uri="{FF2B5EF4-FFF2-40B4-BE49-F238E27FC236}">
                <a16:creationId xmlns:a16="http://schemas.microsoft.com/office/drawing/2014/main" id="{D2D2C3D0-D5DB-4464-BB3E-2DF035FDB8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文本框 3">
            <a:extLst>
              <a:ext uri="{FF2B5EF4-FFF2-40B4-BE49-F238E27FC236}">
                <a16:creationId xmlns:a16="http://schemas.microsoft.com/office/drawing/2014/main" id="{ABE6C741-4CF9-4575-93EA-DA5892DB148F}"/>
              </a:ext>
            </a:extLst>
          </p:cNvPr>
          <p:cNvSpPr txBox="1"/>
          <p:nvPr/>
        </p:nvSpPr>
        <p:spPr>
          <a:xfrm>
            <a:off x="4975474" y="2146551"/>
            <a:ext cx="3615101" cy="4112356"/>
          </a:xfrm>
          <a:prstGeom prst="rect">
            <a:avLst/>
          </a:prstGeom>
        </p:spPr>
        <p:txBody>
          <a:bodyPr vert="horz" lIns="91440" tIns="45720" rIns="91440" bIns="45720" rtlCol="0" anchor="t">
            <a:normAutofit fontScale="92500" lnSpcReduction="10000"/>
          </a:bodyPr>
          <a:lstStyle/>
          <a:p>
            <a:pPr marL="285750" indent="-285750" defTabSz="914400">
              <a:lnSpc>
                <a:spcPct val="90000"/>
              </a:lnSpc>
              <a:spcBef>
                <a:spcPct val="0"/>
              </a:spcBef>
              <a:spcAft>
                <a:spcPts val="600"/>
              </a:spcAft>
              <a:buFont typeface="Wingdings" panose="05000000000000000000" pitchFamily="2" charset="2"/>
              <a:buChar char="v"/>
            </a:pPr>
            <a:r>
              <a:rPr lang="en-US" altLang="zh-Hans-HK" kern="1200" dirty="0" err="1">
                <a:solidFill>
                  <a:srgbClr val="000000"/>
                </a:solidFill>
                <a:ea typeface="+mj-ea"/>
                <a:cs typeface="+mj-cs"/>
              </a:rPr>
              <a:t>Codecademy</a:t>
            </a:r>
            <a:r>
              <a:rPr lang="en-US" altLang="zh-Hans-HK" kern="1200" dirty="0">
                <a:solidFill>
                  <a:srgbClr val="000000"/>
                </a:solidFill>
                <a:ea typeface="+mj-ea"/>
                <a:cs typeface="+mj-cs"/>
              </a:rPr>
              <a:t> is a web- and mobile-based platform that mainly provides users programming courses.</a:t>
            </a:r>
          </a:p>
          <a:p>
            <a:pPr defTabSz="914400">
              <a:lnSpc>
                <a:spcPct val="90000"/>
              </a:lnSpc>
              <a:spcBef>
                <a:spcPct val="0"/>
              </a:spcBef>
              <a:spcAft>
                <a:spcPts val="600"/>
              </a:spcAft>
            </a:pPr>
            <a:endParaRPr lang="en-US" altLang="zh-Hans-HK" dirty="0">
              <a:solidFill>
                <a:srgbClr val="000000"/>
              </a:solidFill>
              <a:ea typeface="+mj-ea"/>
              <a:cs typeface="+mj-cs"/>
            </a:endParaRPr>
          </a:p>
          <a:p>
            <a:pPr marL="285750" indent="-285750" defTabSz="914400">
              <a:lnSpc>
                <a:spcPct val="90000"/>
              </a:lnSpc>
              <a:spcBef>
                <a:spcPct val="0"/>
              </a:spcBef>
              <a:spcAft>
                <a:spcPts val="600"/>
              </a:spcAft>
              <a:buFont typeface="Wingdings" panose="05000000000000000000" pitchFamily="2" charset="2"/>
              <a:buChar char="v"/>
            </a:pPr>
            <a:r>
              <a:rPr lang="en-US" altLang="zh-Hans-HK" dirty="0">
                <a:solidFill>
                  <a:srgbClr val="000000"/>
                </a:solidFill>
                <a:ea typeface="+mj-ea"/>
                <a:cs typeface="+mj-cs"/>
              </a:rPr>
              <a:t>As </a:t>
            </a:r>
            <a:r>
              <a:rPr lang="en-US" altLang="zh-Hans-HK" dirty="0" err="1">
                <a:solidFill>
                  <a:srgbClr val="000000"/>
                </a:solidFill>
                <a:ea typeface="+mj-ea"/>
                <a:cs typeface="+mj-cs"/>
              </a:rPr>
              <a:t>Codecademy</a:t>
            </a:r>
            <a:r>
              <a:rPr lang="en-US" altLang="zh-Hans-HK" dirty="0">
                <a:solidFill>
                  <a:srgbClr val="000000"/>
                </a:solidFill>
                <a:ea typeface="+mj-ea"/>
                <a:cs typeface="+mj-cs"/>
              </a:rPr>
              <a:t> focuses mainly on programming courses, we set the main competitor analysis on those online platforms that mainly provide programming courses and with similar characteristics.</a:t>
            </a:r>
          </a:p>
          <a:p>
            <a:pPr defTabSz="914400">
              <a:lnSpc>
                <a:spcPct val="90000"/>
              </a:lnSpc>
              <a:spcBef>
                <a:spcPct val="0"/>
              </a:spcBef>
              <a:spcAft>
                <a:spcPts val="600"/>
              </a:spcAft>
            </a:pPr>
            <a:endParaRPr lang="en-US" altLang="zh-Hans-HK" kern="1200" dirty="0">
              <a:solidFill>
                <a:srgbClr val="000000"/>
              </a:solidFill>
              <a:ea typeface="+mj-ea"/>
              <a:cs typeface="+mj-cs"/>
            </a:endParaRPr>
          </a:p>
          <a:p>
            <a:pPr marL="285750" indent="-285750" defTabSz="914400">
              <a:lnSpc>
                <a:spcPct val="90000"/>
              </a:lnSpc>
              <a:spcBef>
                <a:spcPct val="0"/>
              </a:spcBef>
              <a:spcAft>
                <a:spcPts val="600"/>
              </a:spcAft>
              <a:buFont typeface="Wingdings" panose="05000000000000000000" pitchFamily="2" charset="2"/>
              <a:buChar char="v"/>
            </a:pPr>
            <a:r>
              <a:rPr lang="en-US" altLang="zh-Hans-HK" dirty="0">
                <a:solidFill>
                  <a:srgbClr val="000000"/>
                </a:solidFill>
                <a:ea typeface="+mj-ea"/>
                <a:cs typeface="+mj-cs"/>
              </a:rPr>
              <a:t>After research, we choose three  competitors of </a:t>
            </a:r>
            <a:r>
              <a:rPr lang="en-US" altLang="zh-Hans-HK" dirty="0" err="1">
                <a:solidFill>
                  <a:srgbClr val="000000"/>
                </a:solidFill>
                <a:ea typeface="+mj-ea"/>
                <a:cs typeface="+mj-cs"/>
              </a:rPr>
              <a:t>Codecademy</a:t>
            </a:r>
            <a:r>
              <a:rPr lang="en-US" altLang="zh-Hans-HK" dirty="0">
                <a:solidFill>
                  <a:srgbClr val="000000"/>
                </a:solidFill>
                <a:ea typeface="+mj-ea"/>
                <a:cs typeface="+mj-cs"/>
              </a:rPr>
              <a:t>: w3schools, Code School and Coursera.</a:t>
            </a:r>
            <a:endParaRPr lang="en-US" altLang="en-US" dirty="0">
              <a:solidFill>
                <a:srgbClr val="000000"/>
              </a:solidFill>
              <a:ea typeface="+mj-ea"/>
              <a:cs typeface="+mj-cs"/>
            </a:endParaRPr>
          </a:p>
          <a:p>
            <a:pPr defTabSz="914400">
              <a:lnSpc>
                <a:spcPct val="90000"/>
              </a:lnSpc>
              <a:spcBef>
                <a:spcPct val="0"/>
              </a:spcBef>
              <a:spcAft>
                <a:spcPts val="600"/>
              </a:spcAft>
            </a:pPr>
            <a:endParaRPr lang="en-US" altLang="en-US" kern="1200" dirty="0">
              <a:solidFill>
                <a:srgbClr val="000000"/>
              </a:solidFill>
              <a:ea typeface="+mj-ea"/>
              <a:cs typeface="+mj-cs"/>
            </a:endParaRPr>
          </a:p>
        </p:txBody>
      </p:sp>
      <p:sp>
        <p:nvSpPr>
          <p:cNvPr id="6" name="文本框 5">
            <a:extLst>
              <a:ext uri="{FF2B5EF4-FFF2-40B4-BE49-F238E27FC236}">
                <a16:creationId xmlns:a16="http://schemas.microsoft.com/office/drawing/2014/main" id="{DD8FD6B5-9D5C-4D2A-94D3-065C472096C9}"/>
              </a:ext>
            </a:extLst>
          </p:cNvPr>
          <p:cNvSpPr txBox="1"/>
          <p:nvPr/>
        </p:nvSpPr>
        <p:spPr>
          <a:xfrm>
            <a:off x="4975474" y="1041906"/>
            <a:ext cx="3498078" cy="584775"/>
          </a:xfrm>
          <a:prstGeom prst="rect">
            <a:avLst/>
          </a:prstGeom>
          <a:noFill/>
        </p:spPr>
        <p:txBody>
          <a:bodyPr wrap="square" rtlCol="0">
            <a:spAutoFit/>
          </a:bodyPr>
          <a:lstStyle/>
          <a:p>
            <a:r>
              <a:rPr lang="en-US" altLang="zh-Hans-HK" sz="3200" b="1" dirty="0"/>
              <a:t>Brief Introduction</a:t>
            </a:r>
            <a:endParaRPr lang="zh-Hans-HK" altLang="en-US" sz="3200" b="1" dirty="0"/>
          </a:p>
        </p:txBody>
      </p:sp>
    </p:spTree>
    <p:extLst>
      <p:ext uri="{BB962C8B-B14F-4D97-AF65-F5344CB8AC3E}">
        <p14:creationId xmlns:p14="http://schemas.microsoft.com/office/powerpoint/2010/main" val="3611427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11E5163A-FCC9-4A68-BB77-A320A5241DC2}"/>
              </a:ext>
            </a:extLst>
          </p:cNvPr>
          <p:cNvSpPr/>
          <p:nvPr/>
        </p:nvSpPr>
        <p:spPr>
          <a:xfrm>
            <a:off x="855991" y="207335"/>
            <a:ext cx="1410858" cy="867044"/>
          </a:xfrm>
          <a:prstGeom prst="rect">
            <a:avLst/>
          </a:prstGeom>
          <a:solidFill>
            <a:srgbClr val="9A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p>
        </p:txBody>
      </p:sp>
      <p:sp>
        <p:nvSpPr>
          <p:cNvPr id="3" name="椭圆 2">
            <a:extLst>
              <a:ext uri="{FF2B5EF4-FFF2-40B4-BE49-F238E27FC236}">
                <a16:creationId xmlns:a16="http://schemas.microsoft.com/office/drawing/2014/main" id="{B0036722-077D-4FAC-A47B-37F88957844F}"/>
              </a:ext>
            </a:extLst>
          </p:cNvPr>
          <p:cNvSpPr/>
          <p:nvPr/>
        </p:nvSpPr>
        <p:spPr>
          <a:xfrm>
            <a:off x="4988486" y="4762348"/>
            <a:ext cx="1870175" cy="1870175"/>
          </a:xfrm>
          <a:prstGeom prst="ellipse">
            <a:avLst/>
          </a:prstGeom>
          <a:solidFill>
            <a:srgbClr val="75BFB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p>
        </p:txBody>
      </p:sp>
      <p:sp>
        <p:nvSpPr>
          <p:cNvPr id="5" name="椭圆 4">
            <a:extLst>
              <a:ext uri="{FF2B5EF4-FFF2-40B4-BE49-F238E27FC236}">
                <a16:creationId xmlns:a16="http://schemas.microsoft.com/office/drawing/2014/main" id="{5D6F89CE-77BE-428F-AEBF-76BF3C0467C1}"/>
              </a:ext>
            </a:extLst>
          </p:cNvPr>
          <p:cNvSpPr/>
          <p:nvPr/>
        </p:nvSpPr>
        <p:spPr>
          <a:xfrm>
            <a:off x="3000501" y="2973831"/>
            <a:ext cx="1413642" cy="1413642"/>
          </a:xfrm>
          <a:prstGeom prst="ellipse">
            <a:avLst/>
          </a:prstGeom>
          <a:solidFill>
            <a:srgbClr val="9BCBB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p>
        </p:txBody>
      </p:sp>
      <p:sp>
        <p:nvSpPr>
          <p:cNvPr id="6" name="椭圆 5">
            <a:extLst>
              <a:ext uri="{FF2B5EF4-FFF2-40B4-BE49-F238E27FC236}">
                <a16:creationId xmlns:a16="http://schemas.microsoft.com/office/drawing/2014/main" id="{2DAE6AEB-7E5F-42E2-81B4-9CD44AB57457}"/>
              </a:ext>
            </a:extLst>
          </p:cNvPr>
          <p:cNvSpPr/>
          <p:nvPr/>
        </p:nvSpPr>
        <p:spPr>
          <a:xfrm>
            <a:off x="7154816" y="3732379"/>
            <a:ext cx="1193322" cy="1193322"/>
          </a:xfrm>
          <a:prstGeom prst="ellipse">
            <a:avLst/>
          </a:prstGeom>
          <a:solidFill>
            <a:srgbClr val="059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p>
        </p:txBody>
      </p:sp>
      <p:sp>
        <p:nvSpPr>
          <p:cNvPr id="7" name="文本框 6">
            <a:extLst>
              <a:ext uri="{FF2B5EF4-FFF2-40B4-BE49-F238E27FC236}">
                <a16:creationId xmlns:a16="http://schemas.microsoft.com/office/drawing/2014/main" id="{D59D4020-59B5-479E-A15F-686737CE5A14}"/>
              </a:ext>
            </a:extLst>
          </p:cNvPr>
          <p:cNvSpPr txBox="1"/>
          <p:nvPr/>
        </p:nvSpPr>
        <p:spPr>
          <a:xfrm>
            <a:off x="3122293" y="3453697"/>
            <a:ext cx="1173288" cy="461665"/>
          </a:xfrm>
          <a:prstGeom prst="rect">
            <a:avLst/>
          </a:prstGeom>
          <a:noFill/>
        </p:spPr>
        <p:txBody>
          <a:bodyPr wrap="square" rtlCol="0">
            <a:spAutoFit/>
          </a:bodyPr>
          <a:lstStyle/>
          <a:p>
            <a:pPr algn="ctr"/>
            <a:r>
              <a:rPr lang="en-US" altLang="zh-Hans-HK" sz="2400" dirty="0"/>
              <a:t>Product</a:t>
            </a:r>
            <a:endParaRPr lang="zh-Hans-HK" altLang="en-US" sz="2400" dirty="0"/>
          </a:p>
        </p:txBody>
      </p:sp>
      <p:sp>
        <p:nvSpPr>
          <p:cNvPr id="8" name="文本框 7">
            <a:extLst>
              <a:ext uri="{FF2B5EF4-FFF2-40B4-BE49-F238E27FC236}">
                <a16:creationId xmlns:a16="http://schemas.microsoft.com/office/drawing/2014/main" id="{30DC3358-83E1-474C-91AC-6EC15DA88535}"/>
              </a:ext>
            </a:extLst>
          </p:cNvPr>
          <p:cNvSpPr txBox="1"/>
          <p:nvPr/>
        </p:nvSpPr>
        <p:spPr>
          <a:xfrm>
            <a:off x="7044656" y="4097669"/>
            <a:ext cx="1413642" cy="461665"/>
          </a:xfrm>
          <a:prstGeom prst="rect">
            <a:avLst/>
          </a:prstGeom>
          <a:noFill/>
        </p:spPr>
        <p:txBody>
          <a:bodyPr wrap="square" rtlCol="0">
            <a:spAutoFit/>
          </a:bodyPr>
          <a:lstStyle/>
          <a:p>
            <a:pPr algn="ctr"/>
            <a:r>
              <a:rPr lang="en-US" altLang="zh-Hans-HK" sz="2400" dirty="0"/>
              <a:t>Price</a:t>
            </a:r>
            <a:endParaRPr lang="zh-Hans-HK" altLang="en-US" sz="2400" dirty="0"/>
          </a:p>
        </p:txBody>
      </p:sp>
      <p:sp>
        <p:nvSpPr>
          <p:cNvPr id="9" name="文本框 8">
            <a:extLst>
              <a:ext uri="{FF2B5EF4-FFF2-40B4-BE49-F238E27FC236}">
                <a16:creationId xmlns:a16="http://schemas.microsoft.com/office/drawing/2014/main" id="{12C78ADB-72A7-4F24-85B6-77FB883F4C25}"/>
              </a:ext>
            </a:extLst>
          </p:cNvPr>
          <p:cNvSpPr txBox="1"/>
          <p:nvPr/>
        </p:nvSpPr>
        <p:spPr>
          <a:xfrm>
            <a:off x="4591736" y="3548530"/>
            <a:ext cx="2654909" cy="338554"/>
          </a:xfrm>
          <a:prstGeom prst="rect">
            <a:avLst/>
          </a:prstGeom>
          <a:noFill/>
        </p:spPr>
        <p:txBody>
          <a:bodyPr wrap="square" rtlCol="0">
            <a:spAutoFit/>
          </a:bodyPr>
          <a:lstStyle/>
          <a:p>
            <a:r>
              <a:rPr lang="en-US" altLang="zh-Hans-HK" sz="1600" dirty="0"/>
              <a:t>Designing &amp; Convenience</a:t>
            </a:r>
            <a:endParaRPr lang="zh-Hans-HK" altLang="en-US" sz="1600" dirty="0"/>
          </a:p>
        </p:txBody>
      </p:sp>
      <p:sp>
        <p:nvSpPr>
          <p:cNvPr id="10" name="文本框 9">
            <a:extLst>
              <a:ext uri="{FF2B5EF4-FFF2-40B4-BE49-F238E27FC236}">
                <a16:creationId xmlns:a16="http://schemas.microsoft.com/office/drawing/2014/main" id="{6CFB397D-86B7-4239-8D06-EA2F1003560B}"/>
              </a:ext>
            </a:extLst>
          </p:cNvPr>
          <p:cNvSpPr txBox="1"/>
          <p:nvPr/>
        </p:nvSpPr>
        <p:spPr>
          <a:xfrm>
            <a:off x="4591737" y="3209976"/>
            <a:ext cx="1834057" cy="338554"/>
          </a:xfrm>
          <a:prstGeom prst="rect">
            <a:avLst/>
          </a:prstGeom>
          <a:noFill/>
        </p:spPr>
        <p:txBody>
          <a:bodyPr wrap="square" rtlCol="0">
            <a:spAutoFit/>
          </a:bodyPr>
          <a:lstStyle/>
          <a:p>
            <a:r>
              <a:rPr lang="en-US" altLang="zh-Hans-HK" sz="1600" dirty="0"/>
              <a:t>Learning Contents</a:t>
            </a:r>
            <a:endParaRPr lang="zh-Hans-HK" altLang="en-US" sz="1600" dirty="0"/>
          </a:p>
        </p:txBody>
      </p:sp>
      <p:sp>
        <p:nvSpPr>
          <p:cNvPr id="13" name="文本框 12">
            <a:extLst>
              <a:ext uri="{FF2B5EF4-FFF2-40B4-BE49-F238E27FC236}">
                <a16:creationId xmlns:a16="http://schemas.microsoft.com/office/drawing/2014/main" id="{5385E45B-3B56-4746-BA9C-7BE4F3D4D51B}"/>
              </a:ext>
            </a:extLst>
          </p:cNvPr>
          <p:cNvSpPr txBox="1"/>
          <p:nvPr/>
        </p:nvSpPr>
        <p:spPr>
          <a:xfrm>
            <a:off x="5216752" y="5281936"/>
            <a:ext cx="1413642" cy="830997"/>
          </a:xfrm>
          <a:prstGeom prst="rect">
            <a:avLst/>
          </a:prstGeom>
          <a:noFill/>
        </p:spPr>
        <p:txBody>
          <a:bodyPr wrap="square" rtlCol="0">
            <a:spAutoFit/>
          </a:bodyPr>
          <a:lstStyle/>
          <a:p>
            <a:pPr algn="ctr"/>
            <a:r>
              <a:rPr lang="en-US" altLang="zh-Hans-HK" sz="2400" dirty="0"/>
              <a:t>Financial Analysis</a:t>
            </a:r>
            <a:endParaRPr lang="zh-Hans-HK" altLang="en-US" sz="2400" dirty="0"/>
          </a:p>
        </p:txBody>
      </p:sp>
      <p:sp>
        <p:nvSpPr>
          <p:cNvPr id="14" name="椭圆 13">
            <a:extLst>
              <a:ext uri="{FF2B5EF4-FFF2-40B4-BE49-F238E27FC236}">
                <a16:creationId xmlns:a16="http://schemas.microsoft.com/office/drawing/2014/main" id="{156ED944-CAB6-4CD9-9D67-1D358F13CBE0}"/>
              </a:ext>
            </a:extLst>
          </p:cNvPr>
          <p:cNvSpPr/>
          <p:nvPr/>
        </p:nvSpPr>
        <p:spPr>
          <a:xfrm>
            <a:off x="1047999" y="4741857"/>
            <a:ext cx="1604230" cy="1604230"/>
          </a:xfrm>
          <a:prstGeom prst="ellipse">
            <a:avLst/>
          </a:prstGeom>
          <a:solidFill>
            <a:srgbClr val="8FAA9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p>
        </p:txBody>
      </p:sp>
      <p:sp>
        <p:nvSpPr>
          <p:cNvPr id="15" name="文本框 14">
            <a:extLst>
              <a:ext uri="{FF2B5EF4-FFF2-40B4-BE49-F238E27FC236}">
                <a16:creationId xmlns:a16="http://schemas.microsoft.com/office/drawing/2014/main" id="{EC154953-55FB-4ACD-BBA2-D27C7FB8F8B9}"/>
              </a:ext>
            </a:extLst>
          </p:cNvPr>
          <p:cNvSpPr txBox="1"/>
          <p:nvPr/>
        </p:nvSpPr>
        <p:spPr>
          <a:xfrm>
            <a:off x="965574" y="5276790"/>
            <a:ext cx="1769080" cy="461665"/>
          </a:xfrm>
          <a:prstGeom prst="rect">
            <a:avLst/>
          </a:prstGeom>
          <a:noFill/>
        </p:spPr>
        <p:txBody>
          <a:bodyPr wrap="square" rtlCol="0">
            <a:spAutoFit/>
          </a:bodyPr>
          <a:lstStyle/>
          <a:p>
            <a:pPr algn="ctr"/>
            <a:r>
              <a:rPr lang="en-US" altLang="zh-Hans-HK" sz="2400" dirty="0"/>
              <a:t>Promotion</a:t>
            </a:r>
            <a:endParaRPr lang="zh-Hans-HK" altLang="en-US" sz="2400" dirty="0"/>
          </a:p>
        </p:txBody>
      </p:sp>
      <p:sp>
        <p:nvSpPr>
          <p:cNvPr id="16" name="文本框 15">
            <a:extLst>
              <a:ext uri="{FF2B5EF4-FFF2-40B4-BE49-F238E27FC236}">
                <a16:creationId xmlns:a16="http://schemas.microsoft.com/office/drawing/2014/main" id="{D481FADF-6F10-4F15-8F93-166D8851679D}"/>
              </a:ext>
            </a:extLst>
          </p:cNvPr>
          <p:cNvSpPr txBox="1"/>
          <p:nvPr/>
        </p:nvSpPr>
        <p:spPr>
          <a:xfrm>
            <a:off x="6952163" y="5764057"/>
            <a:ext cx="2008625" cy="338554"/>
          </a:xfrm>
          <a:prstGeom prst="rect">
            <a:avLst/>
          </a:prstGeom>
          <a:noFill/>
        </p:spPr>
        <p:txBody>
          <a:bodyPr wrap="square" rtlCol="0">
            <a:spAutoFit/>
          </a:bodyPr>
          <a:lstStyle/>
          <a:p>
            <a:r>
              <a:rPr lang="en-US" altLang="zh-Hans-HK" sz="1600" dirty="0"/>
              <a:t>(Source of Income)</a:t>
            </a:r>
            <a:endParaRPr lang="zh-Hans-HK" altLang="en-US" sz="1600" dirty="0"/>
          </a:p>
        </p:txBody>
      </p:sp>
      <p:sp>
        <p:nvSpPr>
          <p:cNvPr id="17" name="文本框 16">
            <a:extLst>
              <a:ext uri="{FF2B5EF4-FFF2-40B4-BE49-F238E27FC236}">
                <a16:creationId xmlns:a16="http://schemas.microsoft.com/office/drawing/2014/main" id="{79E99126-146C-49D6-B7BA-5693184624D7}"/>
              </a:ext>
            </a:extLst>
          </p:cNvPr>
          <p:cNvSpPr txBox="1"/>
          <p:nvPr/>
        </p:nvSpPr>
        <p:spPr>
          <a:xfrm>
            <a:off x="6952164" y="5425503"/>
            <a:ext cx="1834057" cy="338554"/>
          </a:xfrm>
          <a:prstGeom prst="rect">
            <a:avLst/>
          </a:prstGeom>
          <a:noFill/>
        </p:spPr>
        <p:txBody>
          <a:bodyPr wrap="square" rtlCol="0">
            <a:spAutoFit/>
          </a:bodyPr>
          <a:lstStyle/>
          <a:p>
            <a:r>
              <a:rPr lang="en-US" altLang="zh-Hans-HK" sz="1600" dirty="0"/>
              <a:t>Financing situation</a:t>
            </a:r>
            <a:endParaRPr lang="zh-Hans-HK" altLang="en-US" sz="1600" dirty="0"/>
          </a:p>
        </p:txBody>
      </p:sp>
      <p:sp>
        <p:nvSpPr>
          <p:cNvPr id="21" name="文本框 20">
            <a:extLst>
              <a:ext uri="{FF2B5EF4-FFF2-40B4-BE49-F238E27FC236}">
                <a16:creationId xmlns:a16="http://schemas.microsoft.com/office/drawing/2014/main" id="{A2C38901-D255-41FA-B7BD-4AFB2FE509F9}"/>
              </a:ext>
            </a:extLst>
          </p:cNvPr>
          <p:cNvSpPr txBox="1"/>
          <p:nvPr/>
        </p:nvSpPr>
        <p:spPr>
          <a:xfrm>
            <a:off x="244582" y="3060849"/>
            <a:ext cx="2368309" cy="1077218"/>
          </a:xfrm>
          <a:prstGeom prst="rect">
            <a:avLst/>
          </a:prstGeom>
          <a:noFill/>
        </p:spPr>
        <p:txBody>
          <a:bodyPr wrap="square" rtlCol="0">
            <a:spAutoFit/>
          </a:bodyPr>
          <a:lstStyle/>
          <a:p>
            <a:pPr algn="ctr"/>
            <a:r>
              <a:rPr lang="en-US" altLang="zh-Hans-HK" sz="3200" b="1" dirty="0"/>
              <a:t>Comparison Analysis</a:t>
            </a:r>
            <a:endParaRPr lang="zh-Hans-HK" altLang="en-US" sz="3200" b="1" dirty="0"/>
          </a:p>
        </p:txBody>
      </p:sp>
      <p:sp>
        <p:nvSpPr>
          <p:cNvPr id="19" name="矩形 18">
            <a:extLst>
              <a:ext uri="{FF2B5EF4-FFF2-40B4-BE49-F238E27FC236}">
                <a16:creationId xmlns:a16="http://schemas.microsoft.com/office/drawing/2014/main" id="{0DC72567-8CE2-4E09-B5E2-31AD91D800C7}"/>
              </a:ext>
            </a:extLst>
          </p:cNvPr>
          <p:cNvSpPr/>
          <p:nvPr/>
        </p:nvSpPr>
        <p:spPr>
          <a:xfrm>
            <a:off x="785866" y="0"/>
            <a:ext cx="889000" cy="1604742"/>
          </a:xfrm>
          <a:prstGeom prst="rect">
            <a:avLst/>
          </a:prstGeom>
          <a:solidFill>
            <a:srgbClr val="059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a:p>
        </p:txBody>
      </p:sp>
      <p:sp>
        <p:nvSpPr>
          <p:cNvPr id="22" name="矩形 21">
            <a:extLst>
              <a:ext uri="{FF2B5EF4-FFF2-40B4-BE49-F238E27FC236}">
                <a16:creationId xmlns:a16="http://schemas.microsoft.com/office/drawing/2014/main" id="{14D39BCB-088F-4A49-8C89-99920059ADA1}"/>
              </a:ext>
            </a:extLst>
          </p:cNvPr>
          <p:cNvSpPr/>
          <p:nvPr/>
        </p:nvSpPr>
        <p:spPr>
          <a:xfrm>
            <a:off x="1024242" y="-1"/>
            <a:ext cx="554000" cy="23444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p>
        </p:txBody>
      </p:sp>
      <p:sp>
        <p:nvSpPr>
          <p:cNvPr id="25" name="文本框 24">
            <a:extLst>
              <a:ext uri="{FF2B5EF4-FFF2-40B4-BE49-F238E27FC236}">
                <a16:creationId xmlns:a16="http://schemas.microsoft.com/office/drawing/2014/main" id="{56C8BF42-3BA0-4DFB-954E-EFB3C97216EB}"/>
              </a:ext>
            </a:extLst>
          </p:cNvPr>
          <p:cNvSpPr txBox="1"/>
          <p:nvPr/>
        </p:nvSpPr>
        <p:spPr>
          <a:xfrm>
            <a:off x="2766247" y="5321852"/>
            <a:ext cx="2170317" cy="584775"/>
          </a:xfrm>
          <a:prstGeom prst="rect">
            <a:avLst/>
          </a:prstGeom>
          <a:noFill/>
        </p:spPr>
        <p:txBody>
          <a:bodyPr wrap="square" rtlCol="0">
            <a:spAutoFit/>
          </a:bodyPr>
          <a:lstStyle/>
          <a:p>
            <a:r>
              <a:rPr lang="en-US" altLang="zh-Hans-HK" sz="1600" dirty="0"/>
              <a:t>Number of Visitors &amp; Members</a:t>
            </a:r>
            <a:endParaRPr lang="zh-Hans-HK" altLang="en-US" sz="1600" dirty="0"/>
          </a:p>
        </p:txBody>
      </p:sp>
      <p:sp>
        <p:nvSpPr>
          <p:cNvPr id="26" name="文本框 25">
            <a:extLst>
              <a:ext uri="{FF2B5EF4-FFF2-40B4-BE49-F238E27FC236}">
                <a16:creationId xmlns:a16="http://schemas.microsoft.com/office/drawing/2014/main" id="{CA846BBE-05CA-4224-89CA-CC429D50EBF4}"/>
              </a:ext>
            </a:extLst>
          </p:cNvPr>
          <p:cNvSpPr txBox="1"/>
          <p:nvPr/>
        </p:nvSpPr>
        <p:spPr>
          <a:xfrm>
            <a:off x="2766248" y="4987405"/>
            <a:ext cx="1834057" cy="338554"/>
          </a:xfrm>
          <a:prstGeom prst="rect">
            <a:avLst/>
          </a:prstGeom>
          <a:noFill/>
        </p:spPr>
        <p:txBody>
          <a:bodyPr wrap="square" rtlCol="0">
            <a:spAutoFit/>
          </a:bodyPr>
          <a:lstStyle/>
          <a:p>
            <a:r>
              <a:rPr lang="en-US" altLang="zh-Hans-HK" sz="1600" dirty="0"/>
              <a:t>Company managers</a:t>
            </a:r>
            <a:endParaRPr lang="zh-Hans-HK" altLang="en-US" sz="1600" dirty="0"/>
          </a:p>
        </p:txBody>
      </p:sp>
      <p:sp>
        <p:nvSpPr>
          <p:cNvPr id="27" name="文本框 26">
            <a:extLst>
              <a:ext uri="{FF2B5EF4-FFF2-40B4-BE49-F238E27FC236}">
                <a16:creationId xmlns:a16="http://schemas.microsoft.com/office/drawing/2014/main" id="{3367EE0E-A4C4-4B45-9837-0C2526AB7E48}"/>
              </a:ext>
            </a:extLst>
          </p:cNvPr>
          <p:cNvSpPr txBox="1"/>
          <p:nvPr/>
        </p:nvSpPr>
        <p:spPr>
          <a:xfrm>
            <a:off x="2652229" y="818821"/>
            <a:ext cx="5714215" cy="1702366"/>
          </a:xfrm>
          <a:prstGeom prst="rect">
            <a:avLst/>
          </a:prstGeom>
        </p:spPr>
        <p:txBody>
          <a:bodyPr vert="horz" lIns="91440" tIns="45720" rIns="91440" bIns="45720" rtlCol="0" anchor="t">
            <a:noAutofit/>
          </a:bodyPr>
          <a:lstStyle/>
          <a:p>
            <a:pPr marL="285750" indent="-285750" defTabSz="914400">
              <a:lnSpc>
                <a:spcPct val="90000"/>
              </a:lnSpc>
              <a:spcBef>
                <a:spcPct val="0"/>
              </a:spcBef>
              <a:spcAft>
                <a:spcPts val="600"/>
              </a:spcAft>
              <a:buFont typeface="Wingdings" panose="05000000000000000000" pitchFamily="2" charset="2"/>
              <a:buChar char="v"/>
            </a:pPr>
            <a:r>
              <a:rPr lang="en-US" altLang="en-US" dirty="0">
                <a:solidFill>
                  <a:srgbClr val="000000"/>
                </a:solidFill>
                <a:ea typeface="+mj-ea"/>
                <a:cs typeface="+mj-cs"/>
              </a:rPr>
              <a:t>From online study company’s aspect, KPI can be the product itself (including learning contents and designing &amp; convenience ) and products’ price.</a:t>
            </a:r>
          </a:p>
          <a:p>
            <a:pPr marL="285750" indent="-285750" defTabSz="914400">
              <a:lnSpc>
                <a:spcPct val="90000"/>
              </a:lnSpc>
              <a:spcBef>
                <a:spcPct val="0"/>
              </a:spcBef>
              <a:spcAft>
                <a:spcPts val="600"/>
              </a:spcAft>
              <a:buFont typeface="Wingdings" panose="05000000000000000000" pitchFamily="2" charset="2"/>
              <a:buChar char="v"/>
            </a:pPr>
            <a:r>
              <a:rPr lang="en-US" altLang="en-US" dirty="0">
                <a:solidFill>
                  <a:srgbClr val="000000"/>
                </a:solidFill>
                <a:ea typeface="+mj-ea"/>
                <a:cs typeface="+mj-cs"/>
              </a:rPr>
              <a:t>From</a:t>
            </a:r>
            <a:r>
              <a:rPr lang="en-US" altLang="en-US" kern="1200" dirty="0">
                <a:solidFill>
                  <a:srgbClr val="000000"/>
                </a:solidFill>
                <a:ea typeface="+mj-ea"/>
                <a:cs typeface="+mj-cs"/>
              </a:rPr>
              <a:t> inve</a:t>
            </a:r>
            <a:r>
              <a:rPr lang="en-US" altLang="en-US" dirty="0">
                <a:solidFill>
                  <a:srgbClr val="000000"/>
                </a:solidFill>
                <a:ea typeface="+mj-ea"/>
                <a:cs typeface="+mj-cs"/>
              </a:rPr>
              <a:t>s</a:t>
            </a:r>
            <a:r>
              <a:rPr lang="en-US" altLang="en-US" kern="1200" dirty="0">
                <a:solidFill>
                  <a:srgbClr val="000000"/>
                </a:solidFill>
                <a:ea typeface="+mj-ea"/>
                <a:cs typeface="+mj-cs"/>
              </a:rPr>
              <a:t>tors’ aspect, we still focus on company’s promotion, which indicates its future amount of users and expanding ability, and financing situation.</a:t>
            </a:r>
          </a:p>
        </p:txBody>
      </p:sp>
      <p:sp>
        <p:nvSpPr>
          <p:cNvPr id="28" name="文本框 27">
            <a:extLst>
              <a:ext uri="{FF2B5EF4-FFF2-40B4-BE49-F238E27FC236}">
                <a16:creationId xmlns:a16="http://schemas.microsoft.com/office/drawing/2014/main" id="{9B50D5E3-717D-4222-AA19-39325041D029}"/>
              </a:ext>
            </a:extLst>
          </p:cNvPr>
          <p:cNvSpPr txBox="1"/>
          <p:nvPr/>
        </p:nvSpPr>
        <p:spPr>
          <a:xfrm>
            <a:off x="2766248" y="5851157"/>
            <a:ext cx="2159218" cy="338554"/>
          </a:xfrm>
          <a:prstGeom prst="rect">
            <a:avLst/>
          </a:prstGeom>
          <a:noFill/>
        </p:spPr>
        <p:txBody>
          <a:bodyPr wrap="square" rtlCol="0">
            <a:spAutoFit/>
          </a:bodyPr>
          <a:lstStyle/>
          <a:p>
            <a:r>
              <a:rPr lang="en-US" altLang="zh-Hans-HK" sz="1600" dirty="0"/>
              <a:t>(Expanding ability)</a:t>
            </a:r>
            <a:endParaRPr lang="zh-Hans-HK" altLang="en-US" sz="1600" dirty="0"/>
          </a:p>
        </p:txBody>
      </p:sp>
    </p:spTree>
    <p:extLst>
      <p:ext uri="{BB962C8B-B14F-4D97-AF65-F5344CB8AC3E}">
        <p14:creationId xmlns:p14="http://schemas.microsoft.com/office/powerpoint/2010/main" val="1381084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a:extLst>
              <a:ext uri="{FF2B5EF4-FFF2-40B4-BE49-F238E27FC236}">
                <a16:creationId xmlns:a16="http://schemas.microsoft.com/office/drawing/2014/main" id="{35D9CD05-8891-41EA-97C9-68537BB5980E}"/>
              </a:ext>
            </a:extLst>
          </p:cNvPr>
          <p:cNvPicPr>
            <a:picLocks noChangeAspect="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t="714" b="11338"/>
          <a:stretch/>
        </p:blipFill>
        <p:spPr>
          <a:xfrm>
            <a:off x="2295464" y="1"/>
            <a:ext cx="6848536" cy="6858000"/>
          </a:xfrm>
          <a:prstGeom prst="rect">
            <a:avLst/>
          </a:prstGeom>
        </p:spPr>
      </p:pic>
      <p:sp>
        <p:nvSpPr>
          <p:cNvPr id="13" name="Freeform 3">
            <a:extLst>
              <a:ext uri="{FF2B5EF4-FFF2-40B4-BE49-F238E27FC236}">
                <a16:creationId xmlns:a16="http://schemas.microsoft.com/office/drawing/2014/main" id="{97FCB4AC-74E0-4CC3-95D6-E6158D6EC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7101525"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4">
            <a:extLst>
              <a:ext uri="{FF2B5EF4-FFF2-40B4-BE49-F238E27FC236}">
                <a16:creationId xmlns:a16="http://schemas.microsoft.com/office/drawing/2014/main" id="{5C4527E1-0008-421A-B31C-AEA4C2A6A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6058538"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文本框 5">
            <a:extLst>
              <a:ext uri="{FF2B5EF4-FFF2-40B4-BE49-F238E27FC236}">
                <a16:creationId xmlns:a16="http://schemas.microsoft.com/office/drawing/2014/main" id="{675D6A6B-DBA0-43FE-A3F6-9D30788AC0A9}"/>
              </a:ext>
            </a:extLst>
          </p:cNvPr>
          <p:cNvSpPr txBox="1"/>
          <p:nvPr/>
        </p:nvSpPr>
        <p:spPr>
          <a:xfrm>
            <a:off x="750824" y="2214245"/>
            <a:ext cx="3711321" cy="686435"/>
          </a:xfrm>
          <a:prstGeom prst="rect">
            <a:avLst/>
          </a:prstGeom>
        </p:spPr>
        <p:txBody>
          <a:bodyPr vert="horz" lIns="91440" tIns="45720" rIns="91440" bIns="45720" rtlCol="0" anchor="t">
            <a:normAutofit lnSpcReduction="10000"/>
          </a:bodyPr>
          <a:lstStyle/>
          <a:p>
            <a:pPr defTabSz="914400">
              <a:lnSpc>
                <a:spcPct val="90000"/>
              </a:lnSpc>
              <a:spcBef>
                <a:spcPct val="0"/>
              </a:spcBef>
              <a:spcAft>
                <a:spcPts val="600"/>
              </a:spcAft>
            </a:pPr>
            <a:r>
              <a:rPr lang="en-US" altLang="zh-Hans-HK" sz="4700" kern="1200" dirty="0">
                <a:solidFill>
                  <a:schemeClr val="tx1"/>
                </a:solidFill>
                <a:latin typeface="+mj-lt"/>
                <a:ea typeface="+mj-ea"/>
                <a:cs typeface="+mj-cs"/>
              </a:rPr>
              <a:t>Product</a:t>
            </a:r>
            <a:endParaRPr lang="en-US" altLang="en-US" sz="4700" kern="1200" dirty="0">
              <a:solidFill>
                <a:schemeClr val="tx1"/>
              </a:solidFill>
              <a:latin typeface="+mj-lt"/>
              <a:ea typeface="+mj-ea"/>
              <a:cs typeface="+mj-cs"/>
            </a:endParaRPr>
          </a:p>
        </p:txBody>
      </p:sp>
      <p:sp>
        <p:nvSpPr>
          <p:cNvPr id="27" name="文本框 26">
            <a:extLst>
              <a:ext uri="{FF2B5EF4-FFF2-40B4-BE49-F238E27FC236}">
                <a16:creationId xmlns:a16="http://schemas.microsoft.com/office/drawing/2014/main" id="{53E7C89F-E7F4-4F69-88C6-0E8A4F5A8AC5}"/>
              </a:ext>
            </a:extLst>
          </p:cNvPr>
          <p:cNvSpPr txBox="1"/>
          <p:nvPr/>
        </p:nvSpPr>
        <p:spPr>
          <a:xfrm>
            <a:off x="750824" y="3549114"/>
            <a:ext cx="2654909" cy="338554"/>
          </a:xfrm>
          <a:prstGeom prst="rect">
            <a:avLst/>
          </a:prstGeom>
          <a:noFill/>
        </p:spPr>
        <p:txBody>
          <a:bodyPr wrap="square" rtlCol="0">
            <a:spAutoFit/>
          </a:bodyPr>
          <a:lstStyle/>
          <a:p>
            <a:pPr marL="285750" indent="-285750">
              <a:buFont typeface="Wingdings" panose="05000000000000000000" pitchFamily="2" charset="2"/>
              <a:buChar char="v"/>
            </a:pPr>
            <a:r>
              <a:rPr lang="en-US" altLang="zh-Hans-HK" sz="1600" dirty="0"/>
              <a:t>Designing &amp; Convenience</a:t>
            </a:r>
            <a:endParaRPr lang="zh-Hans-HK" altLang="en-US" sz="1600" dirty="0"/>
          </a:p>
        </p:txBody>
      </p:sp>
      <p:sp>
        <p:nvSpPr>
          <p:cNvPr id="28" name="文本框 27">
            <a:extLst>
              <a:ext uri="{FF2B5EF4-FFF2-40B4-BE49-F238E27FC236}">
                <a16:creationId xmlns:a16="http://schemas.microsoft.com/office/drawing/2014/main" id="{2DF9DBD1-FC18-478E-9DC0-F93CC311080A}"/>
              </a:ext>
            </a:extLst>
          </p:cNvPr>
          <p:cNvSpPr txBox="1"/>
          <p:nvPr/>
        </p:nvSpPr>
        <p:spPr>
          <a:xfrm>
            <a:off x="750825" y="3093720"/>
            <a:ext cx="2612135" cy="338554"/>
          </a:xfrm>
          <a:prstGeom prst="rect">
            <a:avLst/>
          </a:prstGeom>
          <a:noFill/>
        </p:spPr>
        <p:txBody>
          <a:bodyPr wrap="square" rtlCol="0">
            <a:spAutoFit/>
          </a:bodyPr>
          <a:lstStyle/>
          <a:p>
            <a:pPr marL="285750" indent="-285750">
              <a:buFont typeface="Wingdings" panose="05000000000000000000" pitchFamily="2" charset="2"/>
              <a:buChar char="v"/>
            </a:pPr>
            <a:r>
              <a:rPr lang="en-US" altLang="zh-Hans-HK" sz="1600" dirty="0"/>
              <a:t>Learning Contents</a:t>
            </a:r>
            <a:endParaRPr lang="zh-Hans-HK" altLang="en-US" sz="1600" dirty="0"/>
          </a:p>
        </p:txBody>
      </p:sp>
    </p:spTree>
    <p:extLst>
      <p:ext uri="{BB962C8B-B14F-4D97-AF65-F5344CB8AC3E}">
        <p14:creationId xmlns:p14="http://schemas.microsoft.com/office/powerpoint/2010/main" val="356516302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55">
            <a:extLst>
              <a:ext uri="{FF2B5EF4-FFF2-40B4-BE49-F238E27FC236}">
                <a16:creationId xmlns:a16="http://schemas.microsoft.com/office/drawing/2014/main" id="{072050E9-57EA-43B8-BCB5-5665B564551E}"/>
              </a:ext>
            </a:extLst>
          </p:cNvPr>
          <p:cNvSpPr/>
          <p:nvPr/>
        </p:nvSpPr>
        <p:spPr>
          <a:xfrm>
            <a:off x="0" y="-1"/>
            <a:ext cx="9144000" cy="9675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p>
        </p:txBody>
      </p:sp>
      <p:sp>
        <p:nvSpPr>
          <p:cNvPr id="2" name="文本框 1">
            <a:extLst>
              <a:ext uri="{FF2B5EF4-FFF2-40B4-BE49-F238E27FC236}">
                <a16:creationId xmlns:a16="http://schemas.microsoft.com/office/drawing/2014/main" id="{78F7D0C1-13DF-42AB-B7F3-68405512FA78}"/>
              </a:ext>
            </a:extLst>
          </p:cNvPr>
          <p:cNvSpPr txBox="1"/>
          <p:nvPr/>
        </p:nvSpPr>
        <p:spPr>
          <a:xfrm>
            <a:off x="519806" y="279620"/>
            <a:ext cx="2915436" cy="461665"/>
          </a:xfrm>
          <a:prstGeom prst="rect">
            <a:avLst/>
          </a:prstGeom>
          <a:noFill/>
        </p:spPr>
        <p:txBody>
          <a:bodyPr wrap="square" rtlCol="0">
            <a:spAutoFit/>
          </a:bodyPr>
          <a:lstStyle/>
          <a:p>
            <a:r>
              <a:rPr lang="en-US" altLang="zh-Hans-HK" sz="2400" dirty="0"/>
              <a:t>Learning Contents</a:t>
            </a:r>
            <a:endParaRPr lang="zh-Hans-HK" altLang="en-US" sz="2400" dirty="0"/>
          </a:p>
        </p:txBody>
      </p:sp>
      <p:sp>
        <p:nvSpPr>
          <p:cNvPr id="3" name="文本框 2">
            <a:extLst>
              <a:ext uri="{FF2B5EF4-FFF2-40B4-BE49-F238E27FC236}">
                <a16:creationId xmlns:a16="http://schemas.microsoft.com/office/drawing/2014/main" id="{32CDA166-BC0B-417C-AE18-32C0051EAF7D}"/>
              </a:ext>
            </a:extLst>
          </p:cNvPr>
          <p:cNvSpPr txBox="1"/>
          <p:nvPr/>
        </p:nvSpPr>
        <p:spPr>
          <a:xfrm>
            <a:off x="519806" y="1220512"/>
            <a:ext cx="8104388" cy="2862322"/>
          </a:xfrm>
          <a:prstGeom prst="rect">
            <a:avLst/>
          </a:prstGeom>
          <a:noFill/>
        </p:spPr>
        <p:txBody>
          <a:bodyPr wrap="square" rtlCol="0">
            <a:spAutoFit/>
          </a:bodyPr>
          <a:lstStyle/>
          <a:p>
            <a:r>
              <a:rPr lang="en-US" altLang="zh-Hans-HK" b="1" dirty="0"/>
              <a:t>1. </a:t>
            </a:r>
            <a:r>
              <a:rPr lang="en-US" altLang="zh-Hans-HK" b="1" dirty="0" err="1"/>
              <a:t>Codecademy</a:t>
            </a:r>
            <a:endParaRPr lang="en-US" altLang="zh-Hans-HK" b="1" dirty="0"/>
          </a:p>
          <a:p>
            <a:r>
              <a:rPr lang="en-US" altLang="zh-Hans-HK" dirty="0" err="1"/>
              <a:t>Codecademy</a:t>
            </a:r>
            <a:r>
              <a:rPr lang="en-US" altLang="zh-Hans-HK" dirty="0"/>
              <a:t> provides free and non-free programming courses for users.</a:t>
            </a:r>
          </a:p>
          <a:p>
            <a:pPr marL="285750" indent="-285750">
              <a:buFont typeface="Wingdings" panose="05000000000000000000" pitchFamily="2" charset="2"/>
              <a:buChar char="v"/>
            </a:pPr>
            <a:r>
              <a:rPr lang="en-US" altLang="zh-Hans-HK" dirty="0"/>
              <a:t>Free courses: a) basic knowledge about programming (comprehensive); b) languages are rich</a:t>
            </a:r>
            <a:r>
              <a:rPr lang="en-US" altLang="zh-Hans-HK" b="1" dirty="0"/>
              <a:t>: python</a:t>
            </a:r>
            <a:r>
              <a:rPr lang="en-US" altLang="zh-Hans-HK" dirty="0"/>
              <a:t>, C++, HTML,</a:t>
            </a:r>
            <a:r>
              <a:rPr lang="zh-Hans-HK" altLang="en-US" dirty="0"/>
              <a:t> </a:t>
            </a:r>
            <a:r>
              <a:rPr lang="en-US" altLang="zh-Hans-HK" dirty="0"/>
              <a:t>JavaScript, PHP,</a:t>
            </a:r>
            <a:r>
              <a:rPr lang="zh-CN" altLang="en-US" dirty="0"/>
              <a:t> </a:t>
            </a:r>
            <a:r>
              <a:rPr lang="en-US" altLang="zh-Hans-HK" dirty="0"/>
              <a:t>Ruby; c) easy to use (the learning interface is divided into three columns: the first column is the guide, the second column is the input area and the third column shows the result).</a:t>
            </a:r>
          </a:p>
          <a:p>
            <a:pPr marL="285750" indent="-285750">
              <a:buFont typeface="Wingdings" panose="05000000000000000000" pitchFamily="2" charset="2"/>
              <a:buChar char="v"/>
            </a:pPr>
            <a:r>
              <a:rPr lang="en-US" altLang="zh-Hans-HK" dirty="0"/>
              <a:t>Non-free courses: further study of coding language.</a:t>
            </a:r>
          </a:p>
          <a:p>
            <a:pPr marL="285750" indent="-285750">
              <a:buFont typeface="Wingdings" panose="05000000000000000000" pitchFamily="2" charset="2"/>
              <a:buChar char="v"/>
            </a:pPr>
            <a:r>
              <a:rPr lang="en-US" altLang="zh-Hans-HK" dirty="0"/>
              <a:t>Target users: people who want to learn systematic programming and do not learn about programming before.</a:t>
            </a:r>
          </a:p>
          <a:p>
            <a:pPr marL="285750" indent="-285750">
              <a:buFont typeface="Wingdings" panose="05000000000000000000" pitchFamily="2" charset="2"/>
              <a:buChar char="v"/>
            </a:pPr>
            <a:r>
              <a:rPr lang="en-US" altLang="zh-Hans-HK" dirty="0"/>
              <a:t>Score: </a:t>
            </a:r>
            <a:endParaRPr lang="zh-Hans-HK" altLang="en-US" dirty="0"/>
          </a:p>
        </p:txBody>
      </p:sp>
      <p:pic>
        <p:nvPicPr>
          <p:cNvPr id="4" name="图片 3">
            <a:extLst>
              <a:ext uri="{FF2B5EF4-FFF2-40B4-BE49-F238E27FC236}">
                <a16:creationId xmlns:a16="http://schemas.microsoft.com/office/drawing/2014/main" id="{8E1CCE5D-08E1-4041-A9BD-792D9E1C6518}"/>
              </a:ext>
            </a:extLst>
          </p:cNvPr>
          <p:cNvPicPr>
            <a:picLocks noChangeAspect="1"/>
          </p:cNvPicPr>
          <p:nvPr/>
        </p:nvPicPr>
        <p:blipFill>
          <a:blip r:embed="rId2"/>
          <a:stretch>
            <a:fillRect/>
          </a:stretch>
        </p:blipFill>
        <p:spPr>
          <a:xfrm>
            <a:off x="680246" y="4082834"/>
            <a:ext cx="3891754" cy="2326831"/>
          </a:xfrm>
          <a:prstGeom prst="rect">
            <a:avLst/>
          </a:prstGeom>
        </p:spPr>
      </p:pic>
      <p:pic>
        <p:nvPicPr>
          <p:cNvPr id="5" name="图片 4">
            <a:extLst>
              <a:ext uri="{FF2B5EF4-FFF2-40B4-BE49-F238E27FC236}">
                <a16:creationId xmlns:a16="http://schemas.microsoft.com/office/drawing/2014/main" id="{189A9FEE-5517-40C6-BC76-C7D0275C9E80}"/>
              </a:ext>
            </a:extLst>
          </p:cNvPr>
          <p:cNvPicPr>
            <a:picLocks noChangeAspect="1"/>
          </p:cNvPicPr>
          <p:nvPr/>
        </p:nvPicPr>
        <p:blipFill rotWithShape="1">
          <a:blip r:embed="rId3"/>
          <a:srcRect b="5140"/>
          <a:stretch/>
        </p:blipFill>
        <p:spPr>
          <a:xfrm>
            <a:off x="4863156" y="4082834"/>
            <a:ext cx="3286700" cy="2326831"/>
          </a:xfrm>
          <a:prstGeom prst="rect">
            <a:avLst/>
          </a:prstGeom>
        </p:spPr>
      </p:pic>
      <p:sp>
        <p:nvSpPr>
          <p:cNvPr id="44" name="星形: 五角 43">
            <a:extLst>
              <a:ext uri="{FF2B5EF4-FFF2-40B4-BE49-F238E27FC236}">
                <a16:creationId xmlns:a16="http://schemas.microsoft.com/office/drawing/2014/main" id="{4D354305-0CA8-4C6E-8DB3-DD12C4A2EDA9}"/>
              </a:ext>
            </a:extLst>
          </p:cNvPr>
          <p:cNvSpPr/>
          <p:nvPr/>
        </p:nvSpPr>
        <p:spPr>
          <a:xfrm>
            <a:off x="1562265" y="3775305"/>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45" name="星形: 五角 44">
            <a:extLst>
              <a:ext uri="{FF2B5EF4-FFF2-40B4-BE49-F238E27FC236}">
                <a16:creationId xmlns:a16="http://schemas.microsoft.com/office/drawing/2014/main" id="{DF66771F-E53D-46E7-888D-0B20F4E9122D}"/>
              </a:ext>
            </a:extLst>
          </p:cNvPr>
          <p:cNvSpPr/>
          <p:nvPr/>
        </p:nvSpPr>
        <p:spPr>
          <a:xfrm>
            <a:off x="1856905" y="3775305"/>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46" name="星形: 五角 45">
            <a:extLst>
              <a:ext uri="{FF2B5EF4-FFF2-40B4-BE49-F238E27FC236}">
                <a16:creationId xmlns:a16="http://schemas.microsoft.com/office/drawing/2014/main" id="{11E98F2B-1D1D-426A-93BB-E45C731AA7BF}"/>
              </a:ext>
            </a:extLst>
          </p:cNvPr>
          <p:cNvSpPr/>
          <p:nvPr/>
        </p:nvSpPr>
        <p:spPr>
          <a:xfrm>
            <a:off x="2151545" y="3775305"/>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48" name="星形: 五角 47">
            <a:extLst>
              <a:ext uri="{FF2B5EF4-FFF2-40B4-BE49-F238E27FC236}">
                <a16:creationId xmlns:a16="http://schemas.microsoft.com/office/drawing/2014/main" id="{B4368B5C-036F-4E76-BB9B-C2EA779FDD39}"/>
              </a:ext>
            </a:extLst>
          </p:cNvPr>
          <p:cNvSpPr/>
          <p:nvPr/>
        </p:nvSpPr>
        <p:spPr>
          <a:xfrm>
            <a:off x="2446185" y="3775305"/>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Tree>
    <p:extLst>
      <p:ext uri="{BB962C8B-B14F-4D97-AF65-F5344CB8AC3E}">
        <p14:creationId xmlns:p14="http://schemas.microsoft.com/office/powerpoint/2010/main" val="3856774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55">
            <a:extLst>
              <a:ext uri="{FF2B5EF4-FFF2-40B4-BE49-F238E27FC236}">
                <a16:creationId xmlns:a16="http://schemas.microsoft.com/office/drawing/2014/main" id="{072050E9-57EA-43B8-BCB5-5665B564551E}"/>
              </a:ext>
            </a:extLst>
          </p:cNvPr>
          <p:cNvSpPr/>
          <p:nvPr/>
        </p:nvSpPr>
        <p:spPr>
          <a:xfrm>
            <a:off x="0" y="-1"/>
            <a:ext cx="9144000" cy="9675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p>
        </p:txBody>
      </p:sp>
      <p:sp>
        <p:nvSpPr>
          <p:cNvPr id="2" name="文本框 1">
            <a:extLst>
              <a:ext uri="{FF2B5EF4-FFF2-40B4-BE49-F238E27FC236}">
                <a16:creationId xmlns:a16="http://schemas.microsoft.com/office/drawing/2014/main" id="{78F7D0C1-13DF-42AB-B7F3-68405512FA78}"/>
              </a:ext>
            </a:extLst>
          </p:cNvPr>
          <p:cNvSpPr txBox="1"/>
          <p:nvPr/>
        </p:nvSpPr>
        <p:spPr>
          <a:xfrm>
            <a:off x="519805" y="279620"/>
            <a:ext cx="4333957" cy="461665"/>
          </a:xfrm>
          <a:prstGeom prst="rect">
            <a:avLst/>
          </a:prstGeom>
          <a:noFill/>
        </p:spPr>
        <p:txBody>
          <a:bodyPr wrap="square" rtlCol="0">
            <a:spAutoFit/>
          </a:bodyPr>
          <a:lstStyle/>
          <a:p>
            <a:r>
              <a:rPr lang="en-US" altLang="zh-Hans-HK" sz="2400" dirty="0"/>
              <a:t>Learning Contents (Cont.)</a:t>
            </a:r>
            <a:endParaRPr lang="zh-Hans-HK" altLang="en-US" sz="2400" dirty="0"/>
          </a:p>
        </p:txBody>
      </p:sp>
      <p:sp>
        <p:nvSpPr>
          <p:cNvPr id="3" name="文本框 2">
            <a:extLst>
              <a:ext uri="{FF2B5EF4-FFF2-40B4-BE49-F238E27FC236}">
                <a16:creationId xmlns:a16="http://schemas.microsoft.com/office/drawing/2014/main" id="{32CDA166-BC0B-417C-AE18-32C0051EAF7D}"/>
              </a:ext>
            </a:extLst>
          </p:cNvPr>
          <p:cNvSpPr txBox="1"/>
          <p:nvPr/>
        </p:nvSpPr>
        <p:spPr>
          <a:xfrm>
            <a:off x="519806" y="1220512"/>
            <a:ext cx="8104388" cy="3139321"/>
          </a:xfrm>
          <a:prstGeom prst="rect">
            <a:avLst/>
          </a:prstGeom>
          <a:noFill/>
        </p:spPr>
        <p:txBody>
          <a:bodyPr wrap="square" rtlCol="0">
            <a:spAutoFit/>
          </a:bodyPr>
          <a:lstStyle/>
          <a:p>
            <a:r>
              <a:rPr lang="en-US" altLang="zh-Hans-HK" b="1" dirty="0"/>
              <a:t>2. w3schools</a:t>
            </a:r>
          </a:p>
          <a:p>
            <a:r>
              <a:rPr lang="en-US" altLang="zh-Hans-HK" dirty="0"/>
              <a:t>W3schools is an online platform that provides its users with education related to web development. It provides its users with tutorials related to HTML, HTML5, CSS, CSS3, Java, JavaScript, jQuery, </a:t>
            </a:r>
            <a:r>
              <a:rPr lang="en-US" altLang="zh-Hans-HK" dirty="0" err="1"/>
              <a:t>jQueryMobile</a:t>
            </a:r>
            <a:r>
              <a:rPr lang="en-US" altLang="zh-Hans-HK" dirty="0"/>
              <a:t>, AngularJS, AJAX, JSON, SQL, PHP, ASP, ASP.NET, VBScript, </a:t>
            </a:r>
            <a:r>
              <a:rPr lang="en-US" altLang="zh-Hans-HK" dirty="0" err="1"/>
              <a:t>AppML</a:t>
            </a:r>
            <a:r>
              <a:rPr lang="en-US" altLang="zh-Hans-HK" dirty="0"/>
              <a:t>, XML Tutorials, WEB Building, and more.</a:t>
            </a:r>
          </a:p>
          <a:p>
            <a:pPr marL="285750" indent="-285750">
              <a:buFont typeface="Wingdings" panose="05000000000000000000" pitchFamily="2" charset="2"/>
              <a:buChar char="v"/>
            </a:pPr>
            <a:r>
              <a:rPr lang="en-US" altLang="zh-Hans-HK" dirty="0"/>
              <a:t>Free tutorials: a) knowledge about programming (comprehensive); b) w3schools provides a lot of related useful references; c) languages are rich: HTML, CSS, JavaScript, PHP, SQL, Python, jQuery, Java.</a:t>
            </a:r>
          </a:p>
          <a:p>
            <a:pPr marL="285750" indent="-285750">
              <a:buFont typeface="Wingdings" panose="05000000000000000000" pitchFamily="2" charset="2"/>
              <a:buChar char="v"/>
            </a:pPr>
            <a:r>
              <a:rPr lang="en-US" altLang="zh-Hans-HK" dirty="0"/>
              <a:t>Target users: people who want to learn programming, mainly focus on web developer and those who have patience.</a:t>
            </a:r>
          </a:p>
          <a:p>
            <a:pPr marL="285750" indent="-285750">
              <a:buFont typeface="Wingdings" panose="05000000000000000000" pitchFamily="2" charset="2"/>
              <a:buChar char="v"/>
            </a:pPr>
            <a:r>
              <a:rPr lang="en-US" altLang="zh-Hans-HK" dirty="0"/>
              <a:t>Score: </a:t>
            </a:r>
            <a:endParaRPr lang="zh-Hans-HK" altLang="en-US" dirty="0"/>
          </a:p>
        </p:txBody>
      </p:sp>
      <p:sp>
        <p:nvSpPr>
          <p:cNvPr id="44" name="星形: 五角 43">
            <a:extLst>
              <a:ext uri="{FF2B5EF4-FFF2-40B4-BE49-F238E27FC236}">
                <a16:creationId xmlns:a16="http://schemas.microsoft.com/office/drawing/2014/main" id="{4D354305-0CA8-4C6E-8DB3-DD12C4A2EDA9}"/>
              </a:ext>
            </a:extLst>
          </p:cNvPr>
          <p:cNvSpPr/>
          <p:nvPr/>
        </p:nvSpPr>
        <p:spPr>
          <a:xfrm>
            <a:off x="1567345" y="4037202"/>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45" name="星形: 五角 44">
            <a:extLst>
              <a:ext uri="{FF2B5EF4-FFF2-40B4-BE49-F238E27FC236}">
                <a16:creationId xmlns:a16="http://schemas.microsoft.com/office/drawing/2014/main" id="{DF66771F-E53D-46E7-888D-0B20F4E9122D}"/>
              </a:ext>
            </a:extLst>
          </p:cNvPr>
          <p:cNvSpPr/>
          <p:nvPr/>
        </p:nvSpPr>
        <p:spPr>
          <a:xfrm>
            <a:off x="1861985" y="4037202"/>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46" name="星形: 五角 45">
            <a:extLst>
              <a:ext uri="{FF2B5EF4-FFF2-40B4-BE49-F238E27FC236}">
                <a16:creationId xmlns:a16="http://schemas.microsoft.com/office/drawing/2014/main" id="{11E98F2B-1D1D-426A-93BB-E45C731AA7BF}"/>
              </a:ext>
            </a:extLst>
          </p:cNvPr>
          <p:cNvSpPr/>
          <p:nvPr/>
        </p:nvSpPr>
        <p:spPr>
          <a:xfrm>
            <a:off x="2156625" y="4037202"/>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48" name="星形: 五角 47">
            <a:extLst>
              <a:ext uri="{FF2B5EF4-FFF2-40B4-BE49-F238E27FC236}">
                <a16:creationId xmlns:a16="http://schemas.microsoft.com/office/drawing/2014/main" id="{B4368B5C-036F-4E76-BB9B-C2EA779FDD39}"/>
              </a:ext>
            </a:extLst>
          </p:cNvPr>
          <p:cNvSpPr/>
          <p:nvPr/>
        </p:nvSpPr>
        <p:spPr>
          <a:xfrm>
            <a:off x="2451265" y="4037202"/>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54" name="星形: 五角 53">
            <a:extLst>
              <a:ext uri="{FF2B5EF4-FFF2-40B4-BE49-F238E27FC236}">
                <a16:creationId xmlns:a16="http://schemas.microsoft.com/office/drawing/2014/main" id="{FF5E5AC4-EC95-4248-AF3C-02787AA4B5EB}"/>
              </a:ext>
            </a:extLst>
          </p:cNvPr>
          <p:cNvSpPr/>
          <p:nvPr/>
        </p:nvSpPr>
        <p:spPr>
          <a:xfrm>
            <a:off x="2745905" y="4037202"/>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pic>
        <p:nvPicPr>
          <p:cNvPr id="12" name="图片 11">
            <a:extLst>
              <a:ext uri="{FF2B5EF4-FFF2-40B4-BE49-F238E27FC236}">
                <a16:creationId xmlns:a16="http://schemas.microsoft.com/office/drawing/2014/main" id="{D8496DA7-3163-4902-A8F7-DC543ABEDC86}"/>
              </a:ext>
            </a:extLst>
          </p:cNvPr>
          <p:cNvPicPr/>
          <p:nvPr/>
        </p:nvPicPr>
        <p:blipFill>
          <a:blip r:embed="rId2"/>
          <a:stretch>
            <a:fillRect/>
          </a:stretch>
        </p:blipFill>
        <p:spPr>
          <a:xfrm>
            <a:off x="649782" y="4370160"/>
            <a:ext cx="3060981" cy="2208220"/>
          </a:xfrm>
          <a:prstGeom prst="rect">
            <a:avLst/>
          </a:prstGeom>
        </p:spPr>
      </p:pic>
      <p:pic>
        <p:nvPicPr>
          <p:cNvPr id="13" name="图片 12">
            <a:extLst>
              <a:ext uri="{FF2B5EF4-FFF2-40B4-BE49-F238E27FC236}">
                <a16:creationId xmlns:a16="http://schemas.microsoft.com/office/drawing/2014/main" id="{30F6E7EC-7345-4B00-969B-B0FA5A4D69CE}"/>
              </a:ext>
            </a:extLst>
          </p:cNvPr>
          <p:cNvPicPr>
            <a:picLocks noChangeAspect="1"/>
          </p:cNvPicPr>
          <p:nvPr/>
        </p:nvPicPr>
        <p:blipFill rotWithShape="1">
          <a:blip r:embed="rId3"/>
          <a:srcRect t="8705" b="4173"/>
          <a:stretch/>
        </p:blipFill>
        <p:spPr>
          <a:xfrm>
            <a:off x="4338084" y="4370159"/>
            <a:ext cx="3919979" cy="2208220"/>
          </a:xfrm>
          <a:prstGeom prst="rect">
            <a:avLst/>
          </a:prstGeom>
        </p:spPr>
      </p:pic>
    </p:spTree>
    <p:extLst>
      <p:ext uri="{BB962C8B-B14F-4D97-AF65-F5344CB8AC3E}">
        <p14:creationId xmlns:p14="http://schemas.microsoft.com/office/powerpoint/2010/main" val="1161189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55">
            <a:extLst>
              <a:ext uri="{FF2B5EF4-FFF2-40B4-BE49-F238E27FC236}">
                <a16:creationId xmlns:a16="http://schemas.microsoft.com/office/drawing/2014/main" id="{072050E9-57EA-43B8-BCB5-5665B564551E}"/>
              </a:ext>
            </a:extLst>
          </p:cNvPr>
          <p:cNvSpPr/>
          <p:nvPr/>
        </p:nvSpPr>
        <p:spPr>
          <a:xfrm>
            <a:off x="0" y="-1"/>
            <a:ext cx="9144000" cy="9675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p>
        </p:txBody>
      </p:sp>
      <p:sp>
        <p:nvSpPr>
          <p:cNvPr id="2" name="文本框 1">
            <a:extLst>
              <a:ext uri="{FF2B5EF4-FFF2-40B4-BE49-F238E27FC236}">
                <a16:creationId xmlns:a16="http://schemas.microsoft.com/office/drawing/2014/main" id="{78F7D0C1-13DF-42AB-B7F3-68405512FA78}"/>
              </a:ext>
            </a:extLst>
          </p:cNvPr>
          <p:cNvSpPr txBox="1"/>
          <p:nvPr/>
        </p:nvSpPr>
        <p:spPr>
          <a:xfrm>
            <a:off x="519805" y="279620"/>
            <a:ext cx="4333957" cy="461665"/>
          </a:xfrm>
          <a:prstGeom prst="rect">
            <a:avLst/>
          </a:prstGeom>
          <a:noFill/>
        </p:spPr>
        <p:txBody>
          <a:bodyPr wrap="square" rtlCol="0">
            <a:spAutoFit/>
          </a:bodyPr>
          <a:lstStyle/>
          <a:p>
            <a:r>
              <a:rPr lang="en-US" altLang="zh-Hans-HK" sz="2400" dirty="0"/>
              <a:t>Learning Contents (Cont.)</a:t>
            </a:r>
            <a:endParaRPr lang="zh-Hans-HK" altLang="en-US" sz="2400" dirty="0"/>
          </a:p>
        </p:txBody>
      </p:sp>
      <p:sp>
        <p:nvSpPr>
          <p:cNvPr id="3" name="文本框 2">
            <a:extLst>
              <a:ext uri="{FF2B5EF4-FFF2-40B4-BE49-F238E27FC236}">
                <a16:creationId xmlns:a16="http://schemas.microsoft.com/office/drawing/2014/main" id="{32CDA166-BC0B-417C-AE18-32C0051EAF7D}"/>
              </a:ext>
            </a:extLst>
          </p:cNvPr>
          <p:cNvSpPr txBox="1"/>
          <p:nvPr/>
        </p:nvSpPr>
        <p:spPr>
          <a:xfrm>
            <a:off x="519806" y="1220512"/>
            <a:ext cx="8104388" cy="2308324"/>
          </a:xfrm>
          <a:prstGeom prst="rect">
            <a:avLst/>
          </a:prstGeom>
          <a:noFill/>
        </p:spPr>
        <p:txBody>
          <a:bodyPr wrap="square" rtlCol="0">
            <a:spAutoFit/>
          </a:bodyPr>
          <a:lstStyle/>
          <a:p>
            <a:r>
              <a:rPr lang="en-US" altLang="zh-Hans-HK" b="1" dirty="0"/>
              <a:t>3. C</a:t>
            </a:r>
            <a:r>
              <a:rPr lang="en-US" altLang="zh-CN" b="1" dirty="0"/>
              <a:t>ode S</a:t>
            </a:r>
            <a:r>
              <a:rPr lang="en-US" altLang="zh-Hans-HK" b="1" dirty="0"/>
              <a:t>chool</a:t>
            </a:r>
          </a:p>
          <a:p>
            <a:r>
              <a:rPr lang="en-US" altLang="zh-CN" dirty="0"/>
              <a:t>Code School </a:t>
            </a:r>
            <a:r>
              <a:rPr lang="en-US" altLang="zh-Hans-HK" dirty="0"/>
              <a:t>provides programming courses for users. Different from other courses, these courses are famous for practical use.</a:t>
            </a:r>
          </a:p>
          <a:p>
            <a:pPr marL="285750" indent="-285750">
              <a:buFont typeface="Wingdings" panose="05000000000000000000" pitchFamily="2" charset="2"/>
              <a:buChar char="v"/>
            </a:pPr>
            <a:r>
              <a:rPr lang="en-US" altLang="zh-Hans-HK" dirty="0"/>
              <a:t>N</a:t>
            </a:r>
            <a:r>
              <a:rPr lang="en-US" altLang="zh-CN" dirty="0"/>
              <a:t>on-free courses: 1) </a:t>
            </a:r>
            <a:r>
              <a:rPr lang="en-US" altLang="zh-Hans-HK" dirty="0"/>
              <a:t>languages are rich: HTML, CSS, JavaScript, PHP, SQL, Python, jQuery, Java; 2) courses it provides characterized by practicality.</a:t>
            </a:r>
          </a:p>
          <a:p>
            <a:pPr marL="285750" indent="-285750">
              <a:buFont typeface="Wingdings" panose="05000000000000000000" pitchFamily="2" charset="2"/>
              <a:buChar char="v"/>
            </a:pPr>
            <a:r>
              <a:rPr lang="en-US" altLang="zh-Hans-HK" dirty="0"/>
              <a:t>Target users: people who want to learn programming and related knowledge, especially those who need to use these knowledge in practice now.</a:t>
            </a:r>
          </a:p>
          <a:p>
            <a:pPr marL="285750" indent="-285750">
              <a:buFont typeface="Wingdings" panose="05000000000000000000" pitchFamily="2" charset="2"/>
              <a:buChar char="v"/>
            </a:pPr>
            <a:r>
              <a:rPr lang="en-US" altLang="zh-Hans-HK" dirty="0"/>
              <a:t>Score: </a:t>
            </a:r>
            <a:endParaRPr lang="zh-Hans-HK" altLang="en-US" dirty="0"/>
          </a:p>
        </p:txBody>
      </p:sp>
      <p:sp>
        <p:nvSpPr>
          <p:cNvPr id="44" name="星形: 五角 43">
            <a:extLst>
              <a:ext uri="{FF2B5EF4-FFF2-40B4-BE49-F238E27FC236}">
                <a16:creationId xmlns:a16="http://schemas.microsoft.com/office/drawing/2014/main" id="{4D354305-0CA8-4C6E-8DB3-DD12C4A2EDA9}"/>
              </a:ext>
            </a:extLst>
          </p:cNvPr>
          <p:cNvSpPr/>
          <p:nvPr/>
        </p:nvSpPr>
        <p:spPr>
          <a:xfrm>
            <a:off x="1521625" y="3215504"/>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45" name="星形: 五角 44">
            <a:extLst>
              <a:ext uri="{FF2B5EF4-FFF2-40B4-BE49-F238E27FC236}">
                <a16:creationId xmlns:a16="http://schemas.microsoft.com/office/drawing/2014/main" id="{DF66771F-E53D-46E7-888D-0B20F4E9122D}"/>
              </a:ext>
            </a:extLst>
          </p:cNvPr>
          <p:cNvSpPr/>
          <p:nvPr/>
        </p:nvSpPr>
        <p:spPr>
          <a:xfrm>
            <a:off x="1816265" y="3215504"/>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46" name="星形: 五角 45">
            <a:extLst>
              <a:ext uri="{FF2B5EF4-FFF2-40B4-BE49-F238E27FC236}">
                <a16:creationId xmlns:a16="http://schemas.microsoft.com/office/drawing/2014/main" id="{11E98F2B-1D1D-426A-93BB-E45C731AA7BF}"/>
              </a:ext>
            </a:extLst>
          </p:cNvPr>
          <p:cNvSpPr/>
          <p:nvPr/>
        </p:nvSpPr>
        <p:spPr>
          <a:xfrm>
            <a:off x="2110905" y="3215504"/>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48" name="星形: 五角 47">
            <a:extLst>
              <a:ext uri="{FF2B5EF4-FFF2-40B4-BE49-F238E27FC236}">
                <a16:creationId xmlns:a16="http://schemas.microsoft.com/office/drawing/2014/main" id="{B4368B5C-036F-4E76-BB9B-C2EA779FDD39}"/>
              </a:ext>
            </a:extLst>
          </p:cNvPr>
          <p:cNvSpPr/>
          <p:nvPr/>
        </p:nvSpPr>
        <p:spPr>
          <a:xfrm>
            <a:off x="2405545" y="3215504"/>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pic>
        <p:nvPicPr>
          <p:cNvPr id="11" name="图片 10">
            <a:extLst>
              <a:ext uri="{FF2B5EF4-FFF2-40B4-BE49-F238E27FC236}">
                <a16:creationId xmlns:a16="http://schemas.microsoft.com/office/drawing/2014/main" id="{FE92EA92-3C44-4C72-96D4-47CDD77EF86C}"/>
              </a:ext>
            </a:extLst>
          </p:cNvPr>
          <p:cNvPicPr>
            <a:picLocks noChangeAspect="1"/>
          </p:cNvPicPr>
          <p:nvPr/>
        </p:nvPicPr>
        <p:blipFill rotWithShape="1">
          <a:blip r:embed="rId2"/>
          <a:srcRect r="4693"/>
          <a:stretch/>
        </p:blipFill>
        <p:spPr>
          <a:xfrm>
            <a:off x="773196" y="3700602"/>
            <a:ext cx="7597607" cy="2691564"/>
          </a:xfrm>
          <a:prstGeom prst="rect">
            <a:avLst/>
          </a:prstGeom>
        </p:spPr>
      </p:pic>
    </p:spTree>
    <p:extLst>
      <p:ext uri="{BB962C8B-B14F-4D97-AF65-F5344CB8AC3E}">
        <p14:creationId xmlns:p14="http://schemas.microsoft.com/office/powerpoint/2010/main" val="3056804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55">
            <a:extLst>
              <a:ext uri="{FF2B5EF4-FFF2-40B4-BE49-F238E27FC236}">
                <a16:creationId xmlns:a16="http://schemas.microsoft.com/office/drawing/2014/main" id="{072050E9-57EA-43B8-BCB5-5665B564551E}"/>
              </a:ext>
            </a:extLst>
          </p:cNvPr>
          <p:cNvSpPr/>
          <p:nvPr/>
        </p:nvSpPr>
        <p:spPr>
          <a:xfrm>
            <a:off x="0" y="-1"/>
            <a:ext cx="9144000" cy="9675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p>
        </p:txBody>
      </p:sp>
      <p:sp>
        <p:nvSpPr>
          <p:cNvPr id="2" name="文本框 1">
            <a:extLst>
              <a:ext uri="{FF2B5EF4-FFF2-40B4-BE49-F238E27FC236}">
                <a16:creationId xmlns:a16="http://schemas.microsoft.com/office/drawing/2014/main" id="{78F7D0C1-13DF-42AB-B7F3-68405512FA78}"/>
              </a:ext>
            </a:extLst>
          </p:cNvPr>
          <p:cNvSpPr txBox="1"/>
          <p:nvPr/>
        </p:nvSpPr>
        <p:spPr>
          <a:xfrm>
            <a:off x="519805" y="279620"/>
            <a:ext cx="4333957" cy="461665"/>
          </a:xfrm>
          <a:prstGeom prst="rect">
            <a:avLst/>
          </a:prstGeom>
          <a:noFill/>
        </p:spPr>
        <p:txBody>
          <a:bodyPr wrap="square" rtlCol="0">
            <a:spAutoFit/>
          </a:bodyPr>
          <a:lstStyle/>
          <a:p>
            <a:r>
              <a:rPr lang="en-US" altLang="zh-Hans-HK" sz="2400" dirty="0"/>
              <a:t>Learning Contents (Cont.)</a:t>
            </a:r>
            <a:endParaRPr lang="zh-Hans-HK" altLang="en-US" sz="2400" dirty="0"/>
          </a:p>
        </p:txBody>
      </p:sp>
      <p:sp>
        <p:nvSpPr>
          <p:cNvPr id="3" name="文本框 2">
            <a:extLst>
              <a:ext uri="{FF2B5EF4-FFF2-40B4-BE49-F238E27FC236}">
                <a16:creationId xmlns:a16="http://schemas.microsoft.com/office/drawing/2014/main" id="{32CDA166-BC0B-417C-AE18-32C0051EAF7D}"/>
              </a:ext>
            </a:extLst>
          </p:cNvPr>
          <p:cNvSpPr txBox="1"/>
          <p:nvPr/>
        </p:nvSpPr>
        <p:spPr>
          <a:xfrm>
            <a:off x="519806" y="1220512"/>
            <a:ext cx="8104388" cy="2585323"/>
          </a:xfrm>
          <a:prstGeom prst="rect">
            <a:avLst/>
          </a:prstGeom>
          <a:noFill/>
        </p:spPr>
        <p:txBody>
          <a:bodyPr wrap="square" rtlCol="0">
            <a:spAutoFit/>
          </a:bodyPr>
          <a:lstStyle/>
          <a:p>
            <a:r>
              <a:rPr lang="en-US" altLang="zh-Hans-HK" b="1" dirty="0"/>
              <a:t>4. C</a:t>
            </a:r>
            <a:r>
              <a:rPr lang="en-US" altLang="zh-CN" b="1" dirty="0"/>
              <a:t>oursera</a:t>
            </a:r>
            <a:endParaRPr lang="en-US" altLang="zh-Hans-HK" b="1" dirty="0"/>
          </a:p>
          <a:p>
            <a:r>
              <a:rPr lang="en-US" altLang="zh-CN" dirty="0"/>
              <a:t>Coursera </a:t>
            </a:r>
            <a:r>
              <a:rPr lang="en-US" altLang="zh-Hans-HK" dirty="0"/>
              <a:t>provides free (mainly) and non-free courses in many fields (not only programming) for users and these courses are provided by famous universities around the world.</a:t>
            </a:r>
          </a:p>
          <a:p>
            <a:pPr marL="285750" indent="-285750">
              <a:buFont typeface="Wingdings" panose="05000000000000000000" pitchFamily="2" charset="2"/>
              <a:buChar char="v"/>
            </a:pPr>
            <a:r>
              <a:rPr lang="en-US" altLang="zh-Hans-HK" dirty="0"/>
              <a:t>Free courses: a) knowledge about all fields; b) provided by famous universities such as MIT, Harvard (high quality); c) In programming field, languages are rich: HTML, CSS, JavaScript, PHP, SQL, Python, jQuery, Java.</a:t>
            </a:r>
          </a:p>
          <a:p>
            <a:pPr marL="285750" indent="-285750">
              <a:buFont typeface="Wingdings" panose="05000000000000000000" pitchFamily="2" charset="2"/>
              <a:buChar char="v"/>
            </a:pPr>
            <a:r>
              <a:rPr lang="en-US" altLang="zh-Hans-HK" dirty="0"/>
              <a:t>Target users: people who want to learn all courses including programming.</a:t>
            </a:r>
          </a:p>
          <a:p>
            <a:pPr marL="285750" indent="-285750">
              <a:buFont typeface="Wingdings" panose="05000000000000000000" pitchFamily="2" charset="2"/>
              <a:buChar char="v"/>
            </a:pPr>
            <a:r>
              <a:rPr lang="en-US" altLang="zh-Hans-HK" dirty="0"/>
              <a:t>Score: </a:t>
            </a:r>
            <a:endParaRPr lang="zh-Hans-HK" altLang="en-US" dirty="0"/>
          </a:p>
        </p:txBody>
      </p:sp>
      <p:sp>
        <p:nvSpPr>
          <p:cNvPr id="14" name="星形: 五角 13">
            <a:extLst>
              <a:ext uri="{FF2B5EF4-FFF2-40B4-BE49-F238E27FC236}">
                <a16:creationId xmlns:a16="http://schemas.microsoft.com/office/drawing/2014/main" id="{85DB8BBE-5173-453D-922B-AFCF07D8F8FE}"/>
              </a:ext>
            </a:extLst>
          </p:cNvPr>
          <p:cNvSpPr/>
          <p:nvPr/>
        </p:nvSpPr>
        <p:spPr>
          <a:xfrm>
            <a:off x="1524106" y="3486280"/>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15" name="星形: 五角 14">
            <a:extLst>
              <a:ext uri="{FF2B5EF4-FFF2-40B4-BE49-F238E27FC236}">
                <a16:creationId xmlns:a16="http://schemas.microsoft.com/office/drawing/2014/main" id="{ED077D02-CA0A-45A1-8EAF-B0FE24EEE6EA}"/>
              </a:ext>
            </a:extLst>
          </p:cNvPr>
          <p:cNvSpPr/>
          <p:nvPr/>
        </p:nvSpPr>
        <p:spPr>
          <a:xfrm>
            <a:off x="1818746" y="3486280"/>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16" name="星形: 五角 15">
            <a:extLst>
              <a:ext uri="{FF2B5EF4-FFF2-40B4-BE49-F238E27FC236}">
                <a16:creationId xmlns:a16="http://schemas.microsoft.com/office/drawing/2014/main" id="{A511C184-154D-4A27-B9D3-BB55274D20CC}"/>
              </a:ext>
            </a:extLst>
          </p:cNvPr>
          <p:cNvSpPr/>
          <p:nvPr/>
        </p:nvSpPr>
        <p:spPr>
          <a:xfrm>
            <a:off x="2113386" y="3486280"/>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17" name="星形: 五角 16">
            <a:extLst>
              <a:ext uri="{FF2B5EF4-FFF2-40B4-BE49-F238E27FC236}">
                <a16:creationId xmlns:a16="http://schemas.microsoft.com/office/drawing/2014/main" id="{096834BA-034F-4491-B0EE-98628F9E2882}"/>
              </a:ext>
            </a:extLst>
          </p:cNvPr>
          <p:cNvSpPr/>
          <p:nvPr/>
        </p:nvSpPr>
        <p:spPr>
          <a:xfrm>
            <a:off x="2408026" y="3486280"/>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sp>
        <p:nvSpPr>
          <p:cNvPr id="18" name="星形: 五角 17">
            <a:extLst>
              <a:ext uri="{FF2B5EF4-FFF2-40B4-BE49-F238E27FC236}">
                <a16:creationId xmlns:a16="http://schemas.microsoft.com/office/drawing/2014/main" id="{756EE404-DE7F-4C91-AB42-DA08295EAA19}"/>
              </a:ext>
            </a:extLst>
          </p:cNvPr>
          <p:cNvSpPr/>
          <p:nvPr/>
        </p:nvSpPr>
        <p:spPr>
          <a:xfrm>
            <a:off x="2702666" y="3486280"/>
            <a:ext cx="213360" cy="21336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ans-HK" altLang="en-US" dirty="0">
              <a:solidFill>
                <a:schemeClr val="tx1"/>
              </a:solidFill>
            </a:endParaRPr>
          </a:p>
        </p:txBody>
      </p:sp>
      <p:pic>
        <p:nvPicPr>
          <p:cNvPr id="5" name="图片 4">
            <a:extLst>
              <a:ext uri="{FF2B5EF4-FFF2-40B4-BE49-F238E27FC236}">
                <a16:creationId xmlns:a16="http://schemas.microsoft.com/office/drawing/2014/main" id="{412EA3F6-728A-4534-AC92-F479EBB223CD}"/>
              </a:ext>
            </a:extLst>
          </p:cNvPr>
          <p:cNvPicPr>
            <a:picLocks noChangeAspect="1"/>
          </p:cNvPicPr>
          <p:nvPr/>
        </p:nvPicPr>
        <p:blipFill>
          <a:blip r:embed="rId2"/>
          <a:stretch>
            <a:fillRect/>
          </a:stretch>
        </p:blipFill>
        <p:spPr>
          <a:xfrm>
            <a:off x="519805" y="3859128"/>
            <a:ext cx="3465538" cy="2493825"/>
          </a:xfrm>
          <a:prstGeom prst="rect">
            <a:avLst/>
          </a:prstGeom>
        </p:spPr>
      </p:pic>
      <p:pic>
        <p:nvPicPr>
          <p:cNvPr id="11" name="图片 10">
            <a:extLst>
              <a:ext uri="{FF2B5EF4-FFF2-40B4-BE49-F238E27FC236}">
                <a16:creationId xmlns:a16="http://schemas.microsoft.com/office/drawing/2014/main" id="{8A87C257-5640-498E-ADC3-92FC982EBD27}"/>
              </a:ext>
            </a:extLst>
          </p:cNvPr>
          <p:cNvPicPr>
            <a:picLocks noChangeAspect="1"/>
          </p:cNvPicPr>
          <p:nvPr/>
        </p:nvPicPr>
        <p:blipFill rotWithShape="1">
          <a:blip r:embed="rId3"/>
          <a:srcRect l="2722"/>
          <a:stretch/>
        </p:blipFill>
        <p:spPr>
          <a:xfrm>
            <a:off x="4282439" y="3859128"/>
            <a:ext cx="3820161" cy="2547511"/>
          </a:xfrm>
          <a:prstGeom prst="rect">
            <a:avLst/>
          </a:prstGeom>
        </p:spPr>
      </p:pic>
    </p:spTree>
    <p:extLst>
      <p:ext uri="{BB962C8B-B14F-4D97-AF65-F5344CB8AC3E}">
        <p14:creationId xmlns:p14="http://schemas.microsoft.com/office/powerpoint/2010/main" val="2291264547"/>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黑白色">
      <a:dk1>
        <a:sysClr val="windowText" lastClr="000000"/>
      </a:dk1>
      <a:lt1>
        <a:sysClr val="window" lastClr="FFFFFF"/>
      </a:lt1>
      <a:dk2>
        <a:srgbClr val="44546A"/>
      </a:dk2>
      <a:lt2>
        <a:srgbClr val="E7E6E6"/>
      </a:lt2>
      <a:accent1>
        <a:srgbClr val="22252A"/>
      </a:accent1>
      <a:accent2>
        <a:srgbClr val="1B1B1B"/>
      </a:accent2>
      <a:accent3>
        <a:srgbClr val="BE824E"/>
      </a:accent3>
      <a:accent4>
        <a:srgbClr val="CCA36F"/>
      </a:accent4>
      <a:accent5>
        <a:srgbClr val="4472C4"/>
      </a:accent5>
      <a:accent6>
        <a:srgbClr val="70AD47"/>
      </a:accent6>
      <a:hlink>
        <a:srgbClr val="0563C1"/>
      </a:hlink>
      <a:folHlink>
        <a:srgbClr val="954F72"/>
      </a:folHlink>
    </a:clrScheme>
    <a:fontScheme name="Arca Majora 2 Heavy">
      <a:majorFont>
        <a:latin typeface="Arca Majora 2 Heavy"/>
        <a:ea typeface="华文细黑"/>
        <a:cs typeface=""/>
      </a:majorFont>
      <a:minorFont>
        <a:latin typeface="ITC Avant Garde Std XLt"/>
        <a:ea typeface="华文细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2238</Words>
  <Application>Microsoft Office PowerPoint</Application>
  <PresentationFormat>全屏显示(4:3)</PresentationFormat>
  <Paragraphs>250</Paragraphs>
  <Slides>26</Slides>
  <Notes>0</Notes>
  <HiddenSlides>0</HiddenSlides>
  <MMClips>0</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26</vt:i4>
      </vt:variant>
    </vt:vector>
  </HeadingPairs>
  <TitlesOfParts>
    <vt:vector size="34" baseType="lpstr">
      <vt:lpstr>Arca Majora 2 Heavy</vt:lpstr>
      <vt:lpstr>ITC Avant Garde Std XLt</vt:lpstr>
      <vt:lpstr>Arial</vt:lpstr>
      <vt:lpstr>Calibri</vt:lpstr>
      <vt:lpstr>Calibri Light</vt:lpstr>
      <vt:lpstr>Wingdings</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竹喧 李</dc:creator>
  <cp:lastModifiedBy>竹喧 李</cp:lastModifiedBy>
  <cp:revision>51</cp:revision>
  <dcterms:created xsi:type="dcterms:W3CDTF">2019-04-28T09:24:14Z</dcterms:created>
  <dcterms:modified xsi:type="dcterms:W3CDTF">2019-05-26T15:51:00Z</dcterms:modified>
</cp:coreProperties>
</file>