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6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1" r:id="rId16"/>
    <p:sldId id="272" r:id="rId17"/>
    <p:sldId id="270" r:id="rId1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9A94F"/>
    <a:srgbClr val="67CF0A"/>
    <a:srgbClr val="00CF26"/>
    <a:srgbClr val="E538E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0251"/>
    <p:restoredTop sz="94674"/>
  </p:normalViewPr>
  <p:slideViewPr>
    <p:cSldViewPr snapToGrid="0" snapToObjects="1">
      <p:cViewPr varScale="1">
        <p:scale>
          <a:sx n="189" d="100"/>
          <a:sy n="189" d="100"/>
        </p:scale>
        <p:origin x="176" y="5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2"/>
      </p:bgRef>
    </p:bg>
    <p:spTree>
      <p:nvGrpSpPr>
        <p:cNvPr id="1" name=""/>
        <p:cNvGrpSpPr/>
        <p:nvPr/>
      </p:nvGrpSpPr>
      <p:grpSpPr>
        <a:xfrm>
          <a:off x="0" y="0"/>
          <a:ext cx="0" cy="0"/>
          <a:chOff x="0" y="0"/>
          <a:chExt cx="0" cy="0"/>
        </a:xfrm>
      </p:grpSpPr>
      <p:sp>
        <p:nvSpPr>
          <p:cNvPr id="16" name="Rectangle 15"/>
          <p:cNvSpPr/>
          <p:nvPr/>
        </p:nvSpPr>
        <p:spPr>
          <a:xfrm>
            <a:off x="0" y="0"/>
            <a:ext cx="12192000" cy="6858000"/>
          </a:xfrm>
          <a:prstGeom prst="rect">
            <a:avLst/>
          </a:prstGeom>
          <a:blipFill dpi="0" rotWithShape="1">
            <a:blip r:embed="rId2">
              <a:alphaModFix amt="45000"/>
              <a:duotone>
                <a:schemeClr val="accent1">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5135880" y="1267730"/>
            <a:ext cx="1920240" cy="731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4" name="Group 3"/>
          <p:cNvGrpSpPr/>
          <p:nvPr/>
        </p:nvGrpSpPr>
        <p:grpSpPr>
          <a:xfrm>
            <a:off x="5250180" y="1267730"/>
            <a:ext cx="1691640" cy="645295"/>
            <a:chOff x="5318306" y="1386268"/>
            <a:chExt cx="1567331" cy="645295"/>
          </a:xfrm>
        </p:grpSpPr>
        <p:cxnSp>
          <p:nvCxnSpPr>
            <p:cNvPr id="17" name="Straight Connector 16"/>
            <p:cNvCxnSpPr/>
            <p:nvPr/>
          </p:nvCxnSpPr>
          <p:spPr>
            <a:xfrm>
              <a:off x="5318306"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885637"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318306" y="2031563"/>
              <a:ext cx="1567331"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561708" y="2091263"/>
            <a:ext cx="9068586" cy="2590800"/>
          </a:xfrm>
        </p:spPr>
        <p:txBody>
          <a:bodyPr tIns="45720" bIns="45720" anchor="ctr">
            <a:noAutofit/>
          </a:bodyPr>
          <a:lstStyle>
            <a:lvl1pPr algn="ctr">
              <a:lnSpc>
                <a:spcPct val="83000"/>
              </a:lnSpc>
              <a:defRPr lang="en-US" sz="7200" b="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sp>
        <p:nvSpPr>
          <p:cNvPr id="3" name="Subtitle 2"/>
          <p:cNvSpPr>
            <a:spLocks noGrp="1"/>
          </p:cNvSpPr>
          <p:nvPr>
            <p:ph type="subTitle" idx="1"/>
          </p:nvPr>
        </p:nvSpPr>
        <p:spPr>
          <a:xfrm>
            <a:off x="1562100" y="4682062"/>
            <a:ext cx="9070848" cy="457201"/>
          </a:xfrm>
        </p:spPr>
        <p:txBody>
          <a:bodyPr>
            <a:normAutofit/>
          </a:bodyPr>
          <a:lstStyle>
            <a:lvl1pPr marL="0" indent="0" algn="ctr">
              <a:spcBef>
                <a:spcPts val="0"/>
              </a:spcBef>
              <a:buNone/>
              <a:defRPr sz="1600" spc="80" baseline="0">
                <a:solidFill>
                  <a:schemeClr val="tx1"/>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0" name="Date Placeholder 19"/>
          <p:cNvSpPr>
            <a:spLocks noGrp="1"/>
          </p:cNvSpPr>
          <p:nvPr>
            <p:ph type="dt" sz="half" idx="10"/>
          </p:nvPr>
        </p:nvSpPr>
        <p:spPr>
          <a:xfrm>
            <a:off x="5318760" y="1341255"/>
            <a:ext cx="1554480" cy="527213"/>
          </a:xfrm>
        </p:spPr>
        <p:txBody>
          <a:bodyPr/>
          <a:lstStyle>
            <a:lvl1pPr algn="ctr">
              <a:defRPr sz="1300" spc="0" baseline="0">
                <a:solidFill>
                  <a:schemeClr val="tx1"/>
                </a:solidFill>
                <a:latin typeface="+mn-lt"/>
              </a:defRPr>
            </a:lvl1pPr>
          </a:lstStyle>
          <a:p>
            <a:fld id="{DDA51639-B2D6-4652-B8C3-1B4C224A7BAF}" type="datetimeFigureOut">
              <a:rPr lang="en-US" dirty="0"/>
              <a:t>5/25/19</a:t>
            </a:fld>
            <a:endParaRPr lang="en-US" dirty="0"/>
          </a:p>
        </p:txBody>
      </p:sp>
      <p:sp>
        <p:nvSpPr>
          <p:cNvPr id="21" name="Footer Placeholder 20"/>
          <p:cNvSpPr>
            <a:spLocks noGrp="1"/>
          </p:cNvSpPr>
          <p:nvPr>
            <p:ph type="ftr" sz="quarter" idx="11"/>
          </p:nvPr>
        </p:nvSpPr>
        <p:spPr>
          <a:xfrm>
            <a:off x="1453896" y="5211060"/>
            <a:ext cx="5905500" cy="228600"/>
          </a:xfrm>
        </p:spPr>
        <p:txBody>
          <a:bodyPr/>
          <a:lstStyle>
            <a:lvl1pPr algn="l">
              <a:defRPr>
                <a:solidFill>
                  <a:schemeClr val="tx1">
                    <a:lumMod val="75000"/>
                    <a:lumOff val="25000"/>
                  </a:schemeClr>
                </a:solidFill>
              </a:defRPr>
            </a:lvl1pPr>
          </a:lstStyle>
          <a:p>
            <a:endParaRPr lang="en-US" dirty="0"/>
          </a:p>
        </p:txBody>
      </p:sp>
      <p:sp>
        <p:nvSpPr>
          <p:cNvPr id="22" name="Slide Number Placeholder 21"/>
          <p:cNvSpPr>
            <a:spLocks noGrp="1"/>
          </p:cNvSpPr>
          <p:nvPr>
            <p:ph type="sldNum" sz="quarter" idx="12"/>
          </p:nvPr>
        </p:nvSpPr>
        <p:spPr>
          <a:xfrm>
            <a:off x="8606919" y="5212080"/>
            <a:ext cx="2111881" cy="228600"/>
          </a:xfrm>
        </p:spPr>
        <p:txBody>
          <a:bodyPr/>
          <a:lstStyle>
            <a:lvl1pPr>
              <a:defRPr>
                <a:solidFill>
                  <a:schemeClr val="tx1">
                    <a:lumMod val="75000"/>
                    <a:lumOff val="25000"/>
                  </a:schemeClr>
                </a:solidFill>
              </a:defRPr>
            </a:lvl1pPr>
          </a:lstStyle>
          <a:p>
            <a:fld id="{4FAB73BC-B049-4115-A692-8D63A059BFB8}" type="slidenum">
              <a:rPr lang="en-US" dirty="0"/>
              <a:pPr/>
              <a:t>‹#›</a:t>
            </a:fld>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11A6AA8-A04B-4104-9AE2-BD48D340E27F}" type="datetimeFigureOut">
              <a:rPr lang="en-US" dirty="0"/>
              <a:t>5/25/19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1600" y="762000"/>
            <a:ext cx="2362200" cy="52578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762000"/>
            <a:ext cx="8077200" cy="5257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4E0BF79-FAC6-4A96-8DE1-F7B82E2E1652}" type="datetimeFigureOut">
              <a:rPr lang="en-US" dirty="0"/>
              <a:t>5/25/19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66800" y="642594"/>
            <a:ext cx="10058400" cy="606488"/>
          </a:xfrm>
        </p:spPr>
        <p:txBody>
          <a:bodyPr>
            <a:normAutofit/>
          </a:bodyPr>
          <a:lstStyle>
            <a:lvl1pPr>
              <a:defRPr sz="2400"/>
            </a:lvl1pPr>
          </a:lstStyle>
          <a:p>
            <a:r>
              <a:rPr lang="en-US" dirty="0"/>
              <a:t>Click to edit Master title style</a:t>
            </a:r>
          </a:p>
        </p:txBody>
      </p:sp>
      <p:sp>
        <p:nvSpPr>
          <p:cNvPr id="3" name="Content Placeholder 2"/>
          <p:cNvSpPr>
            <a:spLocks noGrp="1"/>
          </p:cNvSpPr>
          <p:nvPr>
            <p:ph idx="1"/>
          </p:nvPr>
        </p:nvSpPr>
        <p:spPr>
          <a:xfrm>
            <a:off x="1066800" y="1392518"/>
            <a:ext cx="10058400" cy="464252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82FF5DD9-2C52-442D-92E2-8072C0C3D7CD}" type="datetimeFigureOut">
              <a:rPr lang="en-US" dirty="0"/>
              <a:t>5/25/19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2"/>
      </p:bgRef>
    </p:bg>
    <p:spTree>
      <p:nvGrpSpPr>
        <p:cNvPr id="1" name=""/>
        <p:cNvGrpSpPr/>
        <p:nvPr/>
      </p:nvGrpSpPr>
      <p:grpSpPr>
        <a:xfrm>
          <a:off x="0" y="0"/>
          <a:ext cx="0" cy="0"/>
          <a:chOff x="0" y="0"/>
          <a:chExt cx="0" cy="0"/>
        </a:xfrm>
      </p:grpSpPr>
      <p:sp>
        <p:nvSpPr>
          <p:cNvPr id="22" name="Rectangle 21"/>
          <p:cNvSpPr/>
          <p:nvPr/>
        </p:nvSpPr>
        <p:spPr>
          <a:xfrm>
            <a:off x="0" y="0"/>
            <a:ext cx="12192000" cy="6858000"/>
          </a:xfrm>
          <a:prstGeom prst="rect">
            <a:avLst/>
          </a:prstGeom>
          <a:blipFill dpi="0" rotWithShape="1">
            <a:blip r:embed="rId2">
              <a:alphaModFix amt="45000"/>
              <a:duotone>
                <a:schemeClr val="accent2">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Rectangle 22"/>
          <p:cNvSpPr/>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447800"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5135880" y="1267730"/>
            <a:ext cx="1920240" cy="731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31" name="Group 30"/>
          <p:cNvGrpSpPr/>
          <p:nvPr/>
        </p:nvGrpSpPr>
        <p:grpSpPr>
          <a:xfrm>
            <a:off x="5250180" y="1267730"/>
            <a:ext cx="1691640" cy="645295"/>
            <a:chOff x="5318306" y="1386268"/>
            <a:chExt cx="1567331" cy="645295"/>
          </a:xfrm>
        </p:grpSpPr>
        <p:cxnSp>
          <p:nvCxnSpPr>
            <p:cNvPr id="32" name="Straight Connector 31"/>
            <p:cNvCxnSpPr/>
            <p:nvPr/>
          </p:nvCxnSpPr>
          <p:spPr>
            <a:xfrm>
              <a:off x="5318306"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6885637"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5318306" y="2031563"/>
              <a:ext cx="1567331"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1563623" y="2094309"/>
            <a:ext cx="9070848" cy="2587752"/>
          </a:xfrm>
        </p:spPr>
        <p:txBody>
          <a:bodyPr anchor="ctr">
            <a:noAutofit/>
          </a:bodyPr>
          <a:lstStyle>
            <a:lvl1pPr algn="ctr">
              <a:lnSpc>
                <a:spcPct val="83000"/>
              </a:lnSpc>
              <a:defRPr lang="en-US" sz="720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sp>
        <p:nvSpPr>
          <p:cNvPr id="3" name="Text Placeholder 2"/>
          <p:cNvSpPr>
            <a:spLocks noGrp="1"/>
          </p:cNvSpPr>
          <p:nvPr>
            <p:ph type="body" idx="1"/>
          </p:nvPr>
        </p:nvSpPr>
        <p:spPr>
          <a:xfrm>
            <a:off x="1563624" y="4682062"/>
            <a:ext cx="9070848" cy="457200"/>
          </a:xfrm>
        </p:spPr>
        <p:txBody>
          <a:bodyPr anchor="t">
            <a:normAutofit/>
          </a:bodyPr>
          <a:lstStyle>
            <a:lvl1pPr marL="0" indent="0" algn="ctr">
              <a:buNone/>
              <a:defRPr sz="1600">
                <a:solidFill>
                  <a:schemeClr val="tx1"/>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5321808" y="1344502"/>
            <a:ext cx="1554480" cy="530352"/>
          </a:xfrm>
        </p:spPr>
        <p:txBody>
          <a:bodyPr/>
          <a:lstStyle>
            <a:lvl1pPr algn="ctr">
              <a:defRPr lang="en-US" sz="1300" kern="1200" spc="0" baseline="0">
                <a:solidFill>
                  <a:schemeClr val="tx1"/>
                </a:solidFill>
                <a:latin typeface="+mn-lt"/>
                <a:ea typeface="+mn-ea"/>
                <a:cs typeface="+mn-cs"/>
              </a:defRPr>
            </a:lvl1pPr>
          </a:lstStyle>
          <a:p>
            <a:fld id="{C44961B7-6B89-48AB-966F-622E2788EECC}" type="datetimeFigureOut">
              <a:rPr lang="en-US" dirty="0"/>
              <a:t>5/25/19</a:t>
            </a:fld>
            <a:endParaRPr lang="en-US" dirty="0"/>
          </a:p>
        </p:txBody>
      </p:sp>
      <p:sp>
        <p:nvSpPr>
          <p:cNvPr id="5" name="Footer Placeholder 4"/>
          <p:cNvSpPr>
            <a:spLocks noGrp="1"/>
          </p:cNvSpPr>
          <p:nvPr>
            <p:ph type="ftr" sz="quarter" idx="11"/>
          </p:nvPr>
        </p:nvSpPr>
        <p:spPr>
          <a:xfrm>
            <a:off x="1453553" y="5211060"/>
            <a:ext cx="5907024" cy="228600"/>
          </a:xfrm>
        </p:spPr>
        <p:txBody>
          <a:bodyPr/>
          <a:lstStyle>
            <a:lvl1pPr algn="l">
              <a:defRPr/>
            </a:lvl1pPr>
          </a:lstStyle>
          <a:p>
            <a:endParaRPr lang="en-US" dirty="0"/>
          </a:p>
        </p:txBody>
      </p:sp>
      <p:sp>
        <p:nvSpPr>
          <p:cNvPr id="6" name="Slide Number Placeholder 5"/>
          <p:cNvSpPr>
            <a:spLocks noGrp="1"/>
          </p:cNvSpPr>
          <p:nvPr>
            <p:ph type="sldNum" sz="quarter" idx="12"/>
          </p:nvPr>
        </p:nvSpPr>
        <p:spPr>
          <a:xfrm>
            <a:off x="8604504" y="5211060"/>
            <a:ext cx="2112264" cy="228600"/>
          </a:xfrm>
        </p:spPr>
        <p:txBody>
          <a:bodyPr/>
          <a:lstStyle/>
          <a:p>
            <a:fld id="{4FAB73BC-B049-4115-A692-8D63A059BFB8}" type="slidenum">
              <a:rPr lang="en-US" dirty="0"/>
              <a:t>‹#›</a:t>
            </a:fld>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680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7032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BD3D6FB-79CC-4683-A046-BBE785BA1BED}" type="datetimeFigureOut">
              <a:rPr lang="en-US" dirty="0"/>
              <a:t>5/25/19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69848" y="2074334"/>
            <a:ext cx="4754880" cy="640080"/>
          </a:xfrm>
        </p:spPr>
        <p:txBody>
          <a:bodyPr anchor="ctr">
            <a:normAutofit/>
          </a:bodyPr>
          <a:lstStyle>
            <a:lvl1pPr marL="0" indent="0" algn="ctr">
              <a:spcBef>
                <a:spcPts val="0"/>
              </a:spcBef>
              <a:buNone/>
              <a:defRPr sz="1900" b="0">
                <a:solidFill>
                  <a:schemeClr val="tx2"/>
                </a:solidFill>
                <a:latin typeface="+mn-lt"/>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69848" y="2755898"/>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73368" y="2074334"/>
            <a:ext cx="4754880" cy="640080"/>
          </a:xfrm>
        </p:spPr>
        <p:txBody>
          <a:bodyPr anchor="ctr">
            <a:normAutofit/>
          </a:bodyPr>
          <a:lstStyle>
            <a:lvl1pPr marL="0" indent="0" algn="ctr">
              <a:spcBef>
                <a:spcPts val="0"/>
              </a:spcBef>
              <a:buNone/>
              <a:defRPr sz="1900" b="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73368" y="2756581"/>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512B3E8-48F1-4B23-8498-D8A04A81EC9C}" type="datetimeFigureOut">
              <a:rPr lang="en-US" dirty="0"/>
              <a:t>5/25/19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0B90D90-AA62-404D-A741-635B4370F9CB}" type="datetimeFigureOut">
              <a:rPr lang="en-US" dirty="0"/>
              <a:t>5/25/19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57002E4-6836-46D1-9DBB-3C27C0DD3A89}" type="datetimeFigureOut">
              <a:rPr lang="en-US" dirty="0"/>
              <a:t>5/25/19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6" name="Rectangle 15"/>
          <p:cNvSpPr/>
          <p:nvPr/>
        </p:nvSpPr>
        <p:spPr>
          <a:xfrm>
            <a:off x="245529" y="237744"/>
            <a:ext cx="8531352" cy="63825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9020386" y="237744"/>
            <a:ext cx="2926080" cy="6382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7392"/>
            <a:ext cx="2430780" cy="1645920"/>
          </a:xfrm>
        </p:spPr>
        <p:txBody>
          <a:bodyPr anchor="b">
            <a:normAutofit/>
          </a:bodyPr>
          <a:lstStyle>
            <a:lvl1pPr algn="l" defTabSz="914400" rtl="0" eaLnBrk="1" latinLnBrk="0" hangingPunct="1">
              <a:lnSpc>
                <a:spcPct val="90000"/>
              </a:lnSpc>
              <a:spcBef>
                <a:spcPct val="0"/>
              </a:spcBef>
              <a:buNone/>
              <a:defRPr lang="en-US" sz="2800" b="0" kern="1200" cap="none" spc="0" baseline="0" dirty="0">
                <a:solidFill>
                  <a:srgbClr val="FFFFFF"/>
                </a:solidFill>
                <a:effectLst/>
                <a:latin typeface="+mj-lt"/>
                <a:ea typeface="+mn-ea"/>
                <a:cs typeface="+mn-cs"/>
              </a:defRPr>
            </a:lvl1pPr>
          </a:lstStyle>
          <a:p>
            <a:r>
              <a:rPr lang="en-US"/>
              <a:t>Click to edit Master title style</a:t>
            </a:r>
            <a:endParaRPr lang="en-US" dirty="0"/>
          </a:p>
        </p:txBody>
      </p:sp>
      <p:sp>
        <p:nvSpPr>
          <p:cNvPr id="3" name="Content Placeholder 2"/>
          <p:cNvSpPr>
            <a:spLocks noGrp="1"/>
          </p:cNvSpPr>
          <p:nvPr>
            <p:ph idx="1"/>
          </p:nvPr>
        </p:nvSpPr>
        <p:spPr>
          <a:xfrm>
            <a:off x="685800" y="609600"/>
            <a:ext cx="7772400" cy="53340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296400" y="2286000"/>
            <a:ext cx="2430780" cy="3505200"/>
          </a:xfrm>
        </p:spPr>
        <p:txBody>
          <a:bodyPr>
            <a:normAutofit/>
          </a:bodyPr>
          <a:lstStyle>
            <a:lvl1pPr marL="0" indent="0">
              <a:lnSpc>
                <a:spcPct val="110000"/>
              </a:lnSpc>
              <a:spcBef>
                <a:spcPts val="800"/>
              </a:spcBef>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1CF131DD-A141-4471-BCF9-C6073EDD7E20}" type="datetimeFigureOut">
              <a:rPr lang="en-US" dirty="0"/>
              <a:t>5/25/19</a:t>
            </a:fld>
            <a:endParaRPr lang="en-US" dirty="0"/>
          </a:p>
        </p:txBody>
      </p:sp>
      <p:sp>
        <p:nvSpPr>
          <p:cNvPr id="9" name="Footer Placeholder 8"/>
          <p:cNvSpPr>
            <a:spLocks noGrp="1"/>
          </p:cNvSpPr>
          <p:nvPr>
            <p:ph type="ftr" sz="quarter" idx="11"/>
          </p:nvPr>
        </p:nvSpPr>
        <p:spPr/>
        <p:txBody>
          <a:bodyPr/>
          <a:lstStyle>
            <a:lvl1pPr algn="r">
              <a:defRPr/>
            </a:lvl1pPr>
          </a:lstStyle>
          <a:p>
            <a:endParaRPr lang="en-US" dirty="0"/>
          </a:p>
        </p:txBody>
      </p:sp>
      <p:sp>
        <p:nvSpPr>
          <p:cNvPr id="11" name="Slide Number Placeholder 10"/>
          <p:cNvSpPr>
            <a:spLocks noGrp="1"/>
          </p:cNvSpPr>
          <p:nvPr>
            <p:ph type="sldNum" sz="quarter" idx="12"/>
          </p:nvPr>
        </p:nvSpPr>
        <p:spPr>
          <a:xfrm>
            <a:off x="10393677" y="6223002"/>
            <a:ext cx="1463040" cy="274320"/>
          </a:xfrm>
        </p:spPr>
        <p:txBody>
          <a:bodyPr/>
          <a:lstStyle>
            <a:lvl1pPr>
              <a:defRPr>
                <a:solidFill>
                  <a:srgbClr val="FFFFFF"/>
                </a:solidFill>
              </a:defRPr>
            </a:lvl1pPr>
          </a:lstStyle>
          <a:p>
            <a:fld id="{4FAB73BC-B049-4115-A692-8D63A059BFB8}" type="slidenum">
              <a:rPr lang="en-US" dirty="0"/>
              <a:pPr/>
              <a:t>‹#›</a:t>
            </a:fld>
            <a:endParaRPr lang="en-US" dirty="0"/>
          </a:p>
        </p:txBody>
      </p:sp>
      <p:sp>
        <p:nvSpPr>
          <p:cNvPr id="12" name="Rectangle 11"/>
          <p:cNvSpPr/>
          <p:nvPr/>
        </p:nvSpPr>
        <p:spPr>
          <a:xfrm>
            <a:off x="9157546" y="374904"/>
            <a:ext cx="2651760" cy="6108192"/>
          </a:xfrm>
          <a:prstGeom prst="rect">
            <a:avLst/>
          </a:prstGeom>
          <a:noFill/>
          <a:ln w="63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4" name="Rectangle 13"/>
          <p:cNvSpPr/>
          <p:nvPr/>
        </p:nvSpPr>
        <p:spPr>
          <a:xfrm>
            <a:off x="9020386" y="237744"/>
            <a:ext cx="2926080" cy="6382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3504"/>
            <a:ext cx="2432304" cy="1645920"/>
          </a:xfrm>
        </p:spPr>
        <p:txBody>
          <a:bodyPr anchor="b">
            <a:noAutofit/>
          </a:bodyPr>
          <a:lstStyle>
            <a:lvl1pPr algn="l">
              <a:defRPr sz="2800" b="0">
                <a:solidFill>
                  <a:srgbClr val="FFFFFF"/>
                </a:solidFill>
                <a:latin typeface="+mj-lt"/>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228599" y="237744"/>
            <a:ext cx="8531352" cy="6382512"/>
          </a:xfrm>
          <a:solidFill>
            <a:schemeClr val="accent1">
              <a:lumMod val="60000"/>
              <a:lumOff val="40000"/>
            </a:schemeClr>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296400" y="2286000"/>
            <a:ext cx="2432304" cy="3502152"/>
          </a:xfrm>
        </p:spPr>
        <p:txBody>
          <a:bodyPr>
            <a:normAutofit/>
          </a:bodyPr>
          <a:lstStyle>
            <a:lvl1pPr marL="0" indent="0" algn="l">
              <a:lnSpc>
                <a:spcPct val="110000"/>
              </a:lnSpc>
              <a:spcBef>
                <a:spcPts val="800"/>
              </a:spcBef>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rgbClr val="FFFFFF"/>
                </a:solidFill>
                <a:effectLst>
                  <a:outerShdw blurRad="12700" dist="6350" dir="2700000" algn="tl" rotWithShape="0">
                    <a:prstClr val="black">
                      <a:alpha val="40000"/>
                    </a:prstClr>
                  </a:outerShdw>
                </a:effectLst>
              </a:defRPr>
            </a:lvl1pPr>
          </a:lstStyle>
          <a:p>
            <a:fld id="{AB334A90-EB03-42F3-8859-2C2B2724C058}" type="datetimeFigureOut">
              <a:rPr lang="en-US" dirty="0"/>
              <a:t>5/25/19</a:t>
            </a:fld>
            <a:endParaRPr lang="en-US" dirty="0"/>
          </a:p>
        </p:txBody>
      </p:sp>
      <p:sp>
        <p:nvSpPr>
          <p:cNvPr id="6" name="Footer Placeholder 5"/>
          <p:cNvSpPr>
            <a:spLocks noGrp="1"/>
          </p:cNvSpPr>
          <p:nvPr>
            <p:ph type="ftr" sz="quarter" idx="11"/>
          </p:nvPr>
        </p:nvSpPr>
        <p:spPr/>
        <p:txBody>
          <a:bodyPr/>
          <a:lstStyle>
            <a:lvl1pPr marL="0" algn="r" defTabSz="914400" rtl="0" eaLnBrk="1" latinLnBrk="0" hangingPunct="1">
              <a:defRPr lang="en-US" sz="1000" kern="1200" dirty="0">
                <a:solidFill>
                  <a:srgbClr val="FFFFFF"/>
                </a:solidFill>
                <a:effectLst>
                  <a:outerShdw blurRad="12700" dist="6350" dir="2700000" algn="tl" rotWithShape="0">
                    <a:prstClr val="black">
                      <a:alpha val="40000"/>
                    </a:prstClr>
                  </a:outerShdw>
                </a:effectLst>
                <a:latin typeface="+mn-lt"/>
                <a:ea typeface="+mn-ea"/>
                <a:cs typeface="+mn-cs"/>
              </a:defRPr>
            </a:lvl1pPr>
          </a:lstStyle>
          <a:p>
            <a:endParaRPr lang="en-US" dirty="0"/>
          </a:p>
        </p:txBody>
      </p:sp>
      <p:sp>
        <p:nvSpPr>
          <p:cNvPr id="7" name="Slide Number Placeholder 6"/>
          <p:cNvSpPr>
            <a:spLocks noGrp="1"/>
          </p:cNvSpPr>
          <p:nvPr>
            <p:ph type="sldNum" sz="quarter" idx="12"/>
          </p:nvPr>
        </p:nvSpPr>
        <p:spPr>
          <a:xfrm>
            <a:off x="10396728" y="6227064"/>
            <a:ext cx="1463040" cy="274320"/>
          </a:xfrm>
        </p:spPr>
        <p:txBody>
          <a:bodyPr/>
          <a:lstStyle>
            <a:lvl1pPr>
              <a:defRPr>
                <a:solidFill>
                  <a:srgbClr val="FFFFFF"/>
                </a:solidFill>
              </a:defRPr>
            </a:lvl1pPr>
          </a:lstStyle>
          <a:p>
            <a:fld id="{4FAB73BC-B049-4115-A692-8D63A059BFB8}" type="slidenum">
              <a:rPr lang="en-US" dirty="0"/>
              <a:pPr/>
              <a:t>‹#›</a:t>
            </a:fld>
            <a:endParaRPr lang="en-US" dirty="0"/>
          </a:p>
        </p:txBody>
      </p:sp>
      <p:sp>
        <p:nvSpPr>
          <p:cNvPr id="10" name="Rectangle 9"/>
          <p:cNvSpPr/>
          <p:nvPr/>
        </p:nvSpPr>
        <p:spPr>
          <a:xfrm>
            <a:off x="9157546" y="374904"/>
            <a:ext cx="2651760" cy="6108192"/>
          </a:xfrm>
          <a:prstGeom prst="rect">
            <a:avLst/>
          </a:prstGeom>
          <a:noFill/>
          <a:ln w="63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4696" y="237744"/>
            <a:ext cx="11722608" cy="6382512"/>
          </a:xfrm>
          <a:prstGeom prst="rect">
            <a:avLst/>
          </a:prstGeom>
          <a:solidFill>
            <a:schemeClr val="bg2"/>
          </a:solidFill>
          <a:ln w="6350" cap="flat" cmpd="sng" algn="ctr">
            <a:noFill/>
            <a:prstDash val="solid"/>
          </a:ln>
          <a:effectLst>
            <a:softEdge rad="0"/>
          </a:effectLst>
        </p:spPr>
      </p:sp>
      <p:sp>
        <p:nvSpPr>
          <p:cNvPr id="2" name="Title Placeholder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66800" y="2103120"/>
            <a:ext cx="10058400" cy="393192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74320" y="6307672"/>
            <a:ext cx="2743200" cy="274320"/>
          </a:xfrm>
          <a:prstGeom prst="rect">
            <a:avLst/>
          </a:prstGeom>
        </p:spPr>
        <p:txBody>
          <a:bodyPr vert="horz" lIns="91440" tIns="45720" rIns="91440" bIns="45720" rtlCol="0" anchor="b"/>
          <a:lstStyle>
            <a:lvl1pPr algn="l">
              <a:defRPr sz="1000">
                <a:solidFill>
                  <a:schemeClr val="tx1">
                    <a:lumMod val="75000"/>
                    <a:lumOff val="25000"/>
                  </a:schemeClr>
                </a:solidFill>
              </a:defRPr>
            </a:lvl1pPr>
          </a:lstStyle>
          <a:p>
            <a:fld id="{CBC48EC7-AF6A-48D3-8284-14BACBEBDD84}" type="datetimeFigureOut">
              <a:rPr lang="en-US" dirty="0"/>
              <a:t>5/25/19</a:t>
            </a:fld>
            <a:endParaRPr lang="en-US" dirty="0"/>
          </a:p>
        </p:txBody>
      </p:sp>
      <p:sp>
        <p:nvSpPr>
          <p:cNvPr id="5" name="Footer Placeholder 4"/>
          <p:cNvSpPr>
            <a:spLocks noGrp="1"/>
          </p:cNvSpPr>
          <p:nvPr>
            <p:ph type="ftr" sz="quarter" idx="3"/>
          </p:nvPr>
        </p:nvSpPr>
        <p:spPr>
          <a:xfrm>
            <a:off x="3489960" y="6307672"/>
            <a:ext cx="5212080" cy="274320"/>
          </a:xfrm>
          <a:prstGeom prst="rect">
            <a:avLst/>
          </a:prstGeom>
        </p:spPr>
        <p:txBody>
          <a:bodyPr vert="horz" lIns="91440" tIns="45720" rIns="91440" bIns="45720" rtlCol="0" anchor="b"/>
          <a:lstStyle>
            <a:lvl1pPr algn="ctr">
              <a:defRPr sz="1000">
                <a:solidFill>
                  <a:schemeClr val="tx1">
                    <a:lumMod val="75000"/>
                    <a:lumOff val="25000"/>
                  </a:schemeClr>
                </a:solidFill>
              </a:defRPr>
            </a:lvl1pPr>
          </a:lstStyle>
          <a:p>
            <a:endParaRPr lang="en-US" dirty="0"/>
          </a:p>
        </p:txBody>
      </p:sp>
      <p:sp>
        <p:nvSpPr>
          <p:cNvPr id="6" name="Slide Number Placeholder 5"/>
          <p:cNvSpPr>
            <a:spLocks noGrp="1"/>
          </p:cNvSpPr>
          <p:nvPr>
            <p:ph type="sldNum" sz="quarter" idx="4"/>
          </p:nvPr>
        </p:nvSpPr>
        <p:spPr>
          <a:xfrm>
            <a:off x="10469880" y="6307672"/>
            <a:ext cx="1463040" cy="274320"/>
          </a:xfrm>
          <a:prstGeom prst="rect">
            <a:avLst/>
          </a:prstGeom>
        </p:spPr>
        <p:txBody>
          <a:bodyPr vert="horz" lIns="91440" tIns="45720" rIns="91440" bIns="45720" rtlCol="0" anchor="b"/>
          <a:lstStyle>
            <a:lvl1pPr algn="r">
              <a:defRPr sz="1000">
                <a:solidFill>
                  <a:schemeClr val="tx1">
                    <a:lumMod val="75000"/>
                    <a:lumOff val="25000"/>
                  </a:schemeClr>
                </a:solidFill>
              </a:defRPr>
            </a:lvl1pPr>
          </a:lstStyle>
          <a:p>
            <a:fld id="{4FAB73BC-B049-4115-A692-8D63A059BFB8}"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hf sldNum="0" hdr="0" ftr="0" dt="0"/>
  <p:txStyles>
    <p:title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p:titleStyle>
    <p:bodyStyle>
      <a:lvl1pPr marL="182880" indent="-182880" algn="l" defTabSz="914400" rtl="0" eaLnBrk="1" latinLnBrk="0" hangingPunct="1">
        <a:lnSpc>
          <a:spcPct val="100000"/>
        </a:lnSpc>
        <a:spcBef>
          <a:spcPts val="900"/>
        </a:spcBef>
        <a:spcAft>
          <a:spcPts val="0"/>
        </a:spcAft>
        <a:buClr>
          <a:schemeClr val="tx1">
            <a:lumMod val="85000"/>
            <a:lumOff val="15000"/>
          </a:schemeClr>
        </a:buClr>
        <a:buFont typeface="Garamond" pitchFamily="18"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image" Target="../media/image12.tif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1.tif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s://github.com/cjhutto/vaderSentiment" TargetMode="External"/><Relationship Id="rId2" Type="http://schemas.openxmlformats.org/officeDocument/2006/relationships/hyperlink" Target="http://datameetsmedia.com/vader-sentiment-analysis-explained/" TargetMode="Externa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hyperlink" Target="http://t-redactyl.io/blog/2017/04/using-vader-to-handle-sentiment-analysis-with-social-media-text.html" TargetMode="External"/><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s://coinmarketcap.com/currencies/bitcoin/historical-data/" TargetMode="External"/><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s://twitter.com/odutola/status/1011033926222131201" TargetMode="External"/><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DA685A-0222-9C40-83DC-C42FA3FDBBBB}"/>
              </a:ext>
            </a:extLst>
          </p:cNvPr>
          <p:cNvSpPr>
            <a:spLocks noGrp="1"/>
          </p:cNvSpPr>
          <p:nvPr>
            <p:ph type="ctrTitle"/>
          </p:nvPr>
        </p:nvSpPr>
        <p:spPr/>
        <p:txBody>
          <a:bodyPr/>
          <a:lstStyle/>
          <a:p>
            <a:r>
              <a:rPr lang="en-US" sz="3600" dirty="0"/>
              <a:t>Bitcoin trading strategies using news and tweets with sentiment analysis</a:t>
            </a:r>
          </a:p>
        </p:txBody>
      </p:sp>
      <p:sp>
        <p:nvSpPr>
          <p:cNvPr id="3" name="Subtitle 2">
            <a:extLst>
              <a:ext uri="{FF2B5EF4-FFF2-40B4-BE49-F238E27FC236}">
                <a16:creationId xmlns:a16="http://schemas.microsoft.com/office/drawing/2014/main" id="{86223BD6-21F0-B94E-A4C4-A79896D92552}"/>
              </a:ext>
            </a:extLst>
          </p:cNvPr>
          <p:cNvSpPr>
            <a:spLocks noGrp="1"/>
          </p:cNvSpPr>
          <p:nvPr>
            <p:ph type="subTitle" idx="1"/>
          </p:nvPr>
        </p:nvSpPr>
        <p:spPr/>
        <p:txBody>
          <a:bodyPr/>
          <a:lstStyle/>
          <a:p>
            <a:r>
              <a:rPr lang="en-US" dirty="0"/>
              <a:t>Proudly presented by Team </a:t>
            </a:r>
            <a:r>
              <a:rPr lang="en-US" dirty="0" err="1"/>
              <a:t>Hongkies</a:t>
            </a:r>
            <a:r>
              <a:rPr lang="en-US" dirty="0"/>
              <a:t> from MAFS6010U</a:t>
            </a:r>
          </a:p>
        </p:txBody>
      </p:sp>
    </p:spTree>
    <p:extLst>
      <p:ext uri="{BB962C8B-B14F-4D97-AF65-F5344CB8AC3E}">
        <p14:creationId xmlns:p14="http://schemas.microsoft.com/office/powerpoint/2010/main" val="39347891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06B9F9-EF6C-8A45-95A1-B0DB5E341347}"/>
              </a:ext>
            </a:extLst>
          </p:cNvPr>
          <p:cNvSpPr>
            <a:spLocks noGrp="1"/>
          </p:cNvSpPr>
          <p:nvPr>
            <p:ph type="title"/>
          </p:nvPr>
        </p:nvSpPr>
        <p:spPr/>
        <p:txBody>
          <a:bodyPr/>
          <a:lstStyle/>
          <a:p>
            <a:r>
              <a:rPr lang="en-US" dirty="0"/>
              <a:t>Data Preparation – Tweets with hashtags “BITCOIN” or “BTC”</a:t>
            </a:r>
          </a:p>
        </p:txBody>
      </p:sp>
      <p:pic>
        <p:nvPicPr>
          <p:cNvPr id="8" name="Picture 7">
            <a:extLst>
              <a:ext uri="{FF2B5EF4-FFF2-40B4-BE49-F238E27FC236}">
                <a16:creationId xmlns:a16="http://schemas.microsoft.com/office/drawing/2014/main" id="{DD808A7A-D7BB-0F41-BDFA-AB827FAB85AF}"/>
              </a:ext>
            </a:extLst>
          </p:cNvPr>
          <p:cNvPicPr>
            <a:picLocks noChangeAspect="1"/>
          </p:cNvPicPr>
          <p:nvPr/>
        </p:nvPicPr>
        <p:blipFill>
          <a:blip r:embed="rId2"/>
          <a:stretch>
            <a:fillRect/>
          </a:stretch>
        </p:blipFill>
        <p:spPr>
          <a:xfrm>
            <a:off x="521448" y="1249082"/>
            <a:ext cx="5397500" cy="3238500"/>
          </a:xfrm>
          <a:prstGeom prst="rect">
            <a:avLst/>
          </a:prstGeom>
        </p:spPr>
      </p:pic>
      <p:pic>
        <p:nvPicPr>
          <p:cNvPr id="9" name="Picture 8">
            <a:extLst>
              <a:ext uri="{FF2B5EF4-FFF2-40B4-BE49-F238E27FC236}">
                <a16:creationId xmlns:a16="http://schemas.microsoft.com/office/drawing/2014/main" id="{DB097325-22B8-C14E-BE88-1E930DEB4E06}"/>
              </a:ext>
            </a:extLst>
          </p:cNvPr>
          <p:cNvPicPr>
            <a:picLocks noChangeAspect="1"/>
          </p:cNvPicPr>
          <p:nvPr/>
        </p:nvPicPr>
        <p:blipFill>
          <a:blip r:embed="rId3"/>
          <a:stretch>
            <a:fillRect/>
          </a:stretch>
        </p:blipFill>
        <p:spPr>
          <a:xfrm>
            <a:off x="6273054" y="3100668"/>
            <a:ext cx="5397500" cy="3238500"/>
          </a:xfrm>
          <a:prstGeom prst="rect">
            <a:avLst/>
          </a:prstGeom>
        </p:spPr>
      </p:pic>
    </p:spTree>
    <p:extLst>
      <p:ext uri="{BB962C8B-B14F-4D97-AF65-F5344CB8AC3E}">
        <p14:creationId xmlns:p14="http://schemas.microsoft.com/office/powerpoint/2010/main" val="12135035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C84039-CDA2-7149-8D8A-B6E7AB9A7471}"/>
              </a:ext>
            </a:extLst>
          </p:cNvPr>
          <p:cNvSpPr>
            <a:spLocks noGrp="1"/>
          </p:cNvSpPr>
          <p:nvPr>
            <p:ph type="title"/>
          </p:nvPr>
        </p:nvSpPr>
        <p:spPr/>
        <p:txBody>
          <a:bodyPr/>
          <a:lstStyle/>
          <a:p>
            <a:r>
              <a:rPr lang="en-US" dirty="0"/>
              <a:t>Model 1 – Logit model on news sentiment</a:t>
            </a: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22794584-DF6B-E145-9410-F2E360786841}"/>
                  </a:ext>
                </a:extLst>
              </p:cNvPr>
              <p:cNvSpPr>
                <a:spLocks noGrp="1"/>
              </p:cNvSpPr>
              <p:nvPr>
                <p:ph idx="1"/>
              </p:nvPr>
            </p:nvSpPr>
            <p:spPr/>
            <p:txBody>
              <a:bodyPr/>
              <a:lstStyle/>
              <a:p>
                <a:pPr>
                  <a:spcAft>
                    <a:spcPts val="900"/>
                  </a:spcAft>
                </a:pPr>
                <a:r>
                  <a:rPr lang="en-US" sz="1400" dirty="0"/>
                  <a:t>Model Structure (Constructed on a daily basis)</a:t>
                </a:r>
              </a:p>
              <a:p>
                <a:pPr marL="180975" indent="0">
                  <a:buNone/>
                </a:pPr>
                <a14:m>
                  <m:oMathPara xmlns:m="http://schemas.openxmlformats.org/officeDocument/2006/math">
                    <m:oMathParaPr>
                      <m:jc m:val="center"/>
                    </m:oMathParaPr>
                    <m:oMath xmlns:m="http://schemas.openxmlformats.org/officeDocument/2006/math">
                      <m:r>
                        <a:rPr lang="en-US" sz="1400" b="0" i="1" smtClean="0">
                          <a:latin typeface="Cambria Math" panose="02040503050406030204" pitchFamily="18" charset="0"/>
                        </a:rPr>
                        <m:t>𝑙𝑜𝑔𝑖𝑡</m:t>
                      </m:r>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m:t>
                          </m:r>
                          <m:r>
                            <a:rPr lang="en-US" sz="1400" b="0" i="1" smtClean="0">
                              <a:latin typeface="Cambria Math" panose="02040503050406030204" pitchFamily="18" charset="0"/>
                            </a:rPr>
                            <m:t>𝑦</m:t>
                          </m:r>
                        </m:e>
                        <m:sub>
                          <m:r>
                            <a:rPr lang="en-US" sz="1400" b="0" i="1" smtClean="0">
                              <a:latin typeface="Cambria Math" panose="02040503050406030204" pitchFamily="18" charset="0"/>
                            </a:rPr>
                            <m:t>𝑡</m:t>
                          </m:r>
                          <m:r>
                            <a:rPr lang="en-US" sz="1400" b="0" i="1" smtClean="0">
                              <a:latin typeface="Cambria Math" panose="02040503050406030204" pitchFamily="18" charset="0"/>
                            </a:rPr>
                            <m:t>+1</m:t>
                          </m:r>
                        </m:sub>
                      </m:sSub>
                      <m:r>
                        <a:rPr lang="en-US" sz="1400" b="0" i="1" smtClean="0">
                          <a:latin typeface="Cambria Math" panose="02040503050406030204" pitchFamily="18" charset="0"/>
                        </a:rPr>
                        <m:t>)=</m:t>
                      </m:r>
                      <m:sSub>
                        <m:sSubPr>
                          <m:ctrlPr>
                            <a:rPr lang="en-US" sz="1400" b="0" i="1" smtClean="0">
                              <a:latin typeface="Cambria Math" panose="02040503050406030204" pitchFamily="18" charset="0"/>
                              <a:ea typeface="Cambria Math" panose="02040503050406030204" pitchFamily="18" charset="0"/>
                            </a:rPr>
                          </m:ctrlPr>
                        </m:sSubPr>
                        <m:e>
                          <m:r>
                            <a:rPr lang="en-US" sz="1400" b="0" i="1" smtClean="0">
                              <a:latin typeface="Cambria Math" panose="02040503050406030204" pitchFamily="18" charset="0"/>
                              <a:ea typeface="Cambria Math" panose="02040503050406030204" pitchFamily="18" charset="0"/>
                            </a:rPr>
                            <m:t>𝛽</m:t>
                          </m:r>
                        </m:e>
                        <m:sub>
                          <m:r>
                            <a:rPr lang="en-US" sz="1400" b="0" i="1" smtClean="0">
                              <a:latin typeface="Cambria Math" panose="02040503050406030204" pitchFamily="18" charset="0"/>
                              <a:ea typeface="Cambria Math" panose="02040503050406030204" pitchFamily="18" charset="0"/>
                            </a:rPr>
                            <m:t>0</m:t>
                          </m:r>
                        </m:sub>
                      </m:sSub>
                      <m:r>
                        <a:rPr lang="en-US" sz="1400" b="0" i="1" smtClean="0">
                          <a:latin typeface="Cambria Math" panose="02040503050406030204" pitchFamily="18" charset="0"/>
                          <a:ea typeface="Cambria Math" panose="02040503050406030204" pitchFamily="18" charset="0"/>
                        </a:rPr>
                        <m:t>+</m:t>
                      </m:r>
                      <m:sSub>
                        <m:sSubPr>
                          <m:ctrlPr>
                            <a:rPr lang="en-US" sz="1400" i="1">
                              <a:latin typeface="Cambria Math" panose="02040503050406030204" pitchFamily="18" charset="0"/>
                              <a:ea typeface="Cambria Math" panose="02040503050406030204" pitchFamily="18" charset="0"/>
                            </a:rPr>
                          </m:ctrlPr>
                        </m:sSubPr>
                        <m:e>
                          <m:r>
                            <a:rPr lang="en-US" sz="1400" i="1">
                              <a:latin typeface="Cambria Math" panose="02040503050406030204" pitchFamily="18" charset="0"/>
                              <a:ea typeface="Cambria Math" panose="02040503050406030204" pitchFamily="18" charset="0"/>
                            </a:rPr>
                            <m:t>𝛽</m:t>
                          </m:r>
                        </m:e>
                        <m:sub>
                          <m:r>
                            <a:rPr lang="en-US" sz="1400" b="0" i="1" smtClean="0">
                              <a:latin typeface="Cambria Math" panose="02040503050406030204" pitchFamily="18" charset="0"/>
                              <a:ea typeface="Cambria Math" panose="02040503050406030204" pitchFamily="18" charset="0"/>
                            </a:rPr>
                            <m:t>1</m:t>
                          </m:r>
                        </m:sub>
                      </m:sSub>
                      <m:sSub>
                        <m:sSubPr>
                          <m:ctrlPr>
                            <a:rPr lang="en-US" sz="1400" i="1" smtClean="0">
                              <a:latin typeface="Cambria Math" panose="02040503050406030204" pitchFamily="18" charset="0"/>
                              <a:ea typeface="Cambria Math" panose="02040503050406030204" pitchFamily="18" charset="0"/>
                            </a:rPr>
                          </m:ctrlPr>
                        </m:sSubPr>
                        <m:e>
                          <m:r>
                            <a:rPr lang="en-US" sz="1400" b="0" i="1" smtClean="0">
                              <a:latin typeface="Cambria Math" panose="02040503050406030204" pitchFamily="18" charset="0"/>
                              <a:ea typeface="Cambria Math" panose="02040503050406030204" pitchFamily="18" charset="0"/>
                            </a:rPr>
                            <m:t>𝑥</m:t>
                          </m:r>
                        </m:e>
                        <m:sub>
                          <m:r>
                            <a:rPr lang="en-US" sz="1400" b="0" i="1" smtClean="0">
                              <a:latin typeface="Cambria Math" panose="02040503050406030204" pitchFamily="18" charset="0"/>
                              <a:ea typeface="Cambria Math" panose="02040503050406030204" pitchFamily="18" charset="0"/>
                            </a:rPr>
                            <m:t>𝑡</m:t>
                          </m:r>
                        </m:sub>
                      </m:sSub>
                    </m:oMath>
                  </m:oMathPara>
                </a14:m>
                <a:endParaRPr lang="en-US" sz="1400" b="0" dirty="0">
                  <a:ea typeface="Cambria Math" panose="02040503050406030204" pitchFamily="18" charset="0"/>
                </a:endParaRPr>
              </a:p>
              <a:p>
                <a:pPr marL="180975" indent="0">
                  <a:spcBef>
                    <a:spcPts val="0"/>
                  </a:spcBef>
                  <a:buNone/>
                </a:pPr>
                <a:endParaRPr lang="en-US" sz="800" b="0" dirty="0">
                  <a:ea typeface="Cambria Math" panose="02040503050406030204" pitchFamily="18" charset="0"/>
                </a:endParaRPr>
              </a:p>
              <a:p>
                <a:pPr marL="180975" indent="0">
                  <a:buNone/>
                </a:pPr>
                <a14:m>
                  <m:oMathPara xmlns:m="http://schemas.openxmlformats.org/officeDocument/2006/math">
                    <m:oMathParaPr>
                      <m:jc m:val="center"/>
                    </m:oMathParaPr>
                    <m:oMath xmlns:m="http://schemas.openxmlformats.org/officeDocument/2006/math">
                      <m:sSub>
                        <m:sSubPr>
                          <m:ctrlPr>
                            <a:rPr lang="en-US" sz="1400" i="1">
                              <a:latin typeface="Cambria Math" panose="02040503050406030204" pitchFamily="18" charset="0"/>
                            </a:rPr>
                          </m:ctrlPr>
                        </m:sSubPr>
                        <m:e>
                          <m:r>
                            <a:rPr lang="en-US" sz="1400" i="1">
                              <a:latin typeface="Cambria Math" panose="02040503050406030204" pitchFamily="18" charset="0"/>
                            </a:rPr>
                            <m:t>𝑦</m:t>
                          </m:r>
                        </m:e>
                        <m:sub>
                          <m:r>
                            <a:rPr lang="en-US" sz="1400" i="1">
                              <a:latin typeface="Cambria Math" panose="02040503050406030204" pitchFamily="18" charset="0"/>
                            </a:rPr>
                            <m:t>𝑡</m:t>
                          </m:r>
                          <m:r>
                            <a:rPr lang="en-US" sz="1400" i="1">
                              <a:latin typeface="Cambria Math" panose="02040503050406030204" pitchFamily="18" charset="0"/>
                            </a:rPr>
                            <m:t>+1</m:t>
                          </m:r>
                        </m:sub>
                      </m:sSub>
                      <m:r>
                        <a:rPr lang="en-US" sz="1400" i="1">
                          <a:latin typeface="Cambria Math" panose="02040503050406030204" pitchFamily="18" charset="0"/>
                        </a:rPr>
                        <m:t>: </m:t>
                      </m:r>
                      <m:d>
                        <m:dPr>
                          <m:begChr m:val="{"/>
                          <m:endChr m:val=""/>
                          <m:ctrlPr>
                            <a:rPr lang="en-US" sz="1400" i="1">
                              <a:latin typeface="Cambria Math" panose="02040503050406030204" pitchFamily="18" charset="0"/>
                            </a:rPr>
                          </m:ctrlPr>
                        </m:dPr>
                        <m:e>
                          <m:eqArr>
                            <m:eqArrPr>
                              <m:ctrlPr>
                                <a:rPr lang="en-US" sz="1400" i="1">
                                  <a:latin typeface="Cambria Math" panose="02040503050406030204" pitchFamily="18" charset="0"/>
                                </a:rPr>
                              </m:ctrlPr>
                            </m:eqArrPr>
                            <m:e>
                              <m:r>
                                <a:rPr lang="en-US" sz="1400" i="1">
                                  <a:latin typeface="Cambria Math" panose="02040503050406030204" pitchFamily="18" charset="0"/>
                                </a:rPr>
                                <m:t>1   </m:t>
                              </m:r>
                              <m:r>
                                <a:rPr lang="en-US" sz="1400" i="1">
                                  <a:latin typeface="Cambria Math" panose="02040503050406030204" pitchFamily="18" charset="0"/>
                                </a:rPr>
                                <m:t>𝑖𝑓</m:t>
                              </m:r>
                              <m:r>
                                <a:rPr lang="en-US" sz="1400" i="1">
                                  <a:latin typeface="Cambria Math" panose="02040503050406030204" pitchFamily="18" charset="0"/>
                                </a:rPr>
                                <m:t> </m:t>
                              </m:r>
                              <m:r>
                                <a:rPr lang="en-US" sz="1400" i="1">
                                  <a:latin typeface="Cambria Math" panose="02040503050406030204" pitchFamily="18" charset="0"/>
                                </a:rPr>
                                <m:t>𝑑𝑎𝑖𝑙𝑦</m:t>
                              </m:r>
                              <m:r>
                                <a:rPr lang="en-US" sz="1400" i="1">
                                  <a:latin typeface="Cambria Math" panose="02040503050406030204" pitchFamily="18" charset="0"/>
                                </a:rPr>
                                <m:t> </m:t>
                              </m:r>
                              <m:r>
                                <a:rPr lang="en-US" sz="1400" i="1">
                                  <a:latin typeface="Cambria Math" panose="02040503050406030204" pitchFamily="18" charset="0"/>
                                </a:rPr>
                                <m:t>𝐵𝑇𝐶</m:t>
                              </m:r>
                              <m:r>
                                <a:rPr lang="en-US" sz="1400" i="1">
                                  <a:latin typeface="Cambria Math" panose="02040503050406030204" pitchFamily="18" charset="0"/>
                                </a:rPr>
                                <m:t> </m:t>
                              </m:r>
                              <m:r>
                                <a:rPr lang="en-US" sz="1400" i="1">
                                  <a:latin typeface="Cambria Math" panose="02040503050406030204" pitchFamily="18" charset="0"/>
                                </a:rPr>
                                <m:t>𝑟𝑒𝑡𝑢𝑟𝑛</m:t>
                              </m:r>
                              <m:r>
                                <a:rPr lang="en-US" sz="1400" i="1">
                                  <a:latin typeface="Cambria Math" panose="02040503050406030204" pitchFamily="18" charset="0"/>
                                </a:rPr>
                                <m:t> </m:t>
                              </m:r>
                              <m:r>
                                <a:rPr lang="en-US" sz="1400" i="1">
                                  <a:latin typeface="Cambria Math" panose="02040503050406030204" pitchFamily="18" charset="0"/>
                                </a:rPr>
                                <m:t>𝑖𝑠</m:t>
                              </m:r>
                              <m:r>
                                <a:rPr lang="en-US" sz="1400" i="1">
                                  <a:latin typeface="Cambria Math" panose="02040503050406030204" pitchFamily="18" charset="0"/>
                                </a:rPr>
                                <m:t>+</m:t>
                              </m:r>
                              <m:r>
                                <a:rPr lang="en-US" sz="1400" i="1">
                                  <a:latin typeface="Cambria Math" panose="02040503050406030204" pitchFamily="18" charset="0"/>
                                </a:rPr>
                                <m:t>𝑣𝑒</m:t>
                              </m:r>
                              <m:r>
                                <a:rPr lang="en-US" sz="1400" i="1">
                                  <a:latin typeface="Cambria Math" panose="02040503050406030204" pitchFamily="18" charset="0"/>
                                </a:rPr>
                                <m:t> </m:t>
                              </m:r>
                              <m:r>
                                <a:rPr lang="en-US" sz="1400" i="1">
                                  <a:latin typeface="Cambria Math" panose="02040503050406030204" pitchFamily="18" charset="0"/>
                                </a:rPr>
                                <m:t>𝑎𝑡</m:t>
                              </m:r>
                              <m:r>
                                <a:rPr lang="en-US" sz="1400" i="1">
                                  <a:latin typeface="Cambria Math" panose="02040503050406030204" pitchFamily="18" charset="0"/>
                                </a:rPr>
                                <m:t> </m:t>
                              </m:r>
                              <m:r>
                                <a:rPr lang="en-US" sz="1400" i="1">
                                  <a:latin typeface="Cambria Math" panose="02040503050406030204" pitchFamily="18" charset="0"/>
                                </a:rPr>
                                <m:t>𝑡𝑖𝑚𝑒</m:t>
                              </m:r>
                              <m:r>
                                <a:rPr lang="en-US" sz="1400" i="1">
                                  <a:latin typeface="Cambria Math" panose="02040503050406030204" pitchFamily="18" charset="0"/>
                                </a:rPr>
                                <m:t> </m:t>
                              </m:r>
                              <m:r>
                                <a:rPr lang="en-US" sz="1400" i="1">
                                  <a:latin typeface="Cambria Math" panose="02040503050406030204" pitchFamily="18" charset="0"/>
                                </a:rPr>
                                <m:t>𝑡</m:t>
                              </m:r>
                              <m:r>
                                <a:rPr lang="en-US" sz="1400" i="1">
                                  <a:latin typeface="Cambria Math" panose="02040503050406030204" pitchFamily="18" charset="0"/>
                                </a:rPr>
                                <m:t>+1</m:t>
                              </m:r>
                            </m:e>
                            <m:e>
                              <m:r>
                                <a:rPr lang="en-US" sz="1400" i="1">
                                  <a:latin typeface="Cambria Math" panose="02040503050406030204" pitchFamily="18" charset="0"/>
                                </a:rPr>
                                <m:t>0</m:t>
                              </m:r>
                              <m:r>
                                <a:rPr lang="en-US" sz="1400" i="1">
                                  <a:latin typeface="Cambria Math" panose="02040503050406030204" pitchFamily="18" charset="0"/>
                                </a:rPr>
                                <m:t>   </m:t>
                              </m:r>
                              <m:r>
                                <a:rPr lang="en-US" sz="1400" i="1">
                                  <a:latin typeface="Cambria Math" panose="02040503050406030204" pitchFamily="18" charset="0"/>
                                </a:rPr>
                                <m:t>𝑖𝑓</m:t>
                              </m:r>
                              <m:r>
                                <a:rPr lang="en-US" sz="1400" i="1">
                                  <a:latin typeface="Cambria Math" panose="02040503050406030204" pitchFamily="18" charset="0"/>
                                </a:rPr>
                                <m:t> </m:t>
                              </m:r>
                              <m:r>
                                <a:rPr lang="en-US" sz="1400" i="1">
                                  <a:latin typeface="Cambria Math" panose="02040503050406030204" pitchFamily="18" charset="0"/>
                                </a:rPr>
                                <m:t>𝑑𝑎𝑖𝑙𝑦</m:t>
                              </m:r>
                              <m:r>
                                <a:rPr lang="en-US" sz="1400" i="1">
                                  <a:latin typeface="Cambria Math" panose="02040503050406030204" pitchFamily="18" charset="0"/>
                                </a:rPr>
                                <m:t> </m:t>
                              </m:r>
                              <m:r>
                                <a:rPr lang="en-US" sz="1400" i="1">
                                  <a:latin typeface="Cambria Math" panose="02040503050406030204" pitchFamily="18" charset="0"/>
                                </a:rPr>
                                <m:t>𝐵𝑇𝐶</m:t>
                              </m:r>
                              <m:r>
                                <a:rPr lang="en-US" sz="1400" i="1">
                                  <a:latin typeface="Cambria Math" panose="02040503050406030204" pitchFamily="18" charset="0"/>
                                </a:rPr>
                                <m:t> </m:t>
                              </m:r>
                              <m:r>
                                <a:rPr lang="en-US" sz="1400" i="1">
                                  <a:latin typeface="Cambria Math" panose="02040503050406030204" pitchFamily="18" charset="0"/>
                                </a:rPr>
                                <m:t>𝑟𝑒𝑡𝑢𝑟𝑛</m:t>
                              </m:r>
                              <m:r>
                                <a:rPr lang="en-US" sz="1400" i="1">
                                  <a:latin typeface="Cambria Math" panose="02040503050406030204" pitchFamily="18" charset="0"/>
                                </a:rPr>
                                <m:t> </m:t>
                              </m:r>
                              <m:r>
                                <a:rPr lang="en-US" sz="1400" i="1">
                                  <a:latin typeface="Cambria Math" panose="02040503050406030204" pitchFamily="18" charset="0"/>
                                </a:rPr>
                                <m:t>𝑖𝑠</m:t>
                              </m:r>
                              <m:r>
                                <a:rPr lang="en-US" sz="1400" i="1">
                                  <a:latin typeface="Cambria Math" panose="02040503050406030204" pitchFamily="18" charset="0"/>
                                </a:rPr>
                                <m:t>+</m:t>
                              </m:r>
                              <m:r>
                                <a:rPr lang="en-US" sz="1400" i="1">
                                  <a:latin typeface="Cambria Math" panose="02040503050406030204" pitchFamily="18" charset="0"/>
                                </a:rPr>
                                <m:t>𝑣𝑒</m:t>
                              </m:r>
                              <m:r>
                                <a:rPr lang="en-US" sz="1400" i="1">
                                  <a:latin typeface="Cambria Math" panose="02040503050406030204" pitchFamily="18" charset="0"/>
                                </a:rPr>
                                <m:t> </m:t>
                              </m:r>
                              <m:r>
                                <a:rPr lang="en-US" sz="1400" i="1">
                                  <a:latin typeface="Cambria Math" panose="02040503050406030204" pitchFamily="18" charset="0"/>
                                </a:rPr>
                                <m:t>𝑎𝑡</m:t>
                              </m:r>
                              <m:r>
                                <a:rPr lang="en-US" sz="1400" i="1">
                                  <a:latin typeface="Cambria Math" panose="02040503050406030204" pitchFamily="18" charset="0"/>
                                </a:rPr>
                                <m:t> </m:t>
                              </m:r>
                              <m:r>
                                <a:rPr lang="en-US" sz="1400" i="1">
                                  <a:latin typeface="Cambria Math" panose="02040503050406030204" pitchFamily="18" charset="0"/>
                                </a:rPr>
                                <m:t>𝑡𝑖𝑚𝑒</m:t>
                              </m:r>
                              <m:r>
                                <a:rPr lang="en-US" sz="1400" i="1">
                                  <a:latin typeface="Cambria Math" panose="02040503050406030204" pitchFamily="18" charset="0"/>
                                </a:rPr>
                                <m:t> </m:t>
                              </m:r>
                              <m:r>
                                <a:rPr lang="en-US" sz="1400" i="1">
                                  <a:latin typeface="Cambria Math" panose="02040503050406030204" pitchFamily="18" charset="0"/>
                                </a:rPr>
                                <m:t>𝑡</m:t>
                              </m:r>
                              <m:r>
                                <a:rPr lang="en-US" sz="1400" i="1">
                                  <a:latin typeface="Cambria Math" panose="02040503050406030204" pitchFamily="18" charset="0"/>
                                </a:rPr>
                                <m:t>+1</m:t>
                              </m:r>
                            </m:e>
                          </m:eqArr>
                        </m:e>
                      </m:d>
                    </m:oMath>
                  </m:oMathPara>
                </a14:m>
                <a:endParaRPr lang="en-US" sz="1400" b="0" dirty="0">
                  <a:ea typeface="Cambria Math" panose="02040503050406030204" pitchFamily="18" charset="0"/>
                </a:endParaRPr>
              </a:p>
              <a:p>
                <a:pPr marL="0" indent="0" algn="ctr">
                  <a:spcBef>
                    <a:spcPts val="0"/>
                  </a:spcBef>
                  <a:buNone/>
                </a:pPr>
                <a:endParaRPr lang="en-US" sz="800" b="0" i="1" dirty="0">
                  <a:latin typeface="Cambria Math" panose="02040503050406030204" pitchFamily="18" charset="0"/>
                </a:endParaRPr>
              </a:p>
              <a:p>
                <a:pPr marL="0" indent="0" algn="ctr">
                  <a:buNone/>
                </a:pPr>
                <a14:m>
                  <m:oMathPara xmlns:m="http://schemas.openxmlformats.org/officeDocument/2006/math">
                    <m:oMathParaPr>
                      <m:jc m:val="centerGroup"/>
                    </m:oMathParaPr>
                    <m:oMath xmlns:m="http://schemas.openxmlformats.org/officeDocument/2006/math">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𝑥</m:t>
                          </m:r>
                        </m:e>
                        <m:sub>
                          <m:r>
                            <a:rPr lang="en-US" sz="1400" b="0" i="1" smtClean="0">
                              <a:latin typeface="Cambria Math" panose="02040503050406030204" pitchFamily="18" charset="0"/>
                            </a:rPr>
                            <m:t>𝑡</m:t>
                          </m:r>
                        </m:sub>
                      </m:sSub>
                      <m:r>
                        <a:rPr lang="en-US" sz="1400" b="0" i="1" smtClean="0">
                          <a:latin typeface="Cambria Math" panose="02040503050406030204" pitchFamily="18" charset="0"/>
                        </a:rPr>
                        <m:t>:</m:t>
                      </m:r>
                      <m:r>
                        <a:rPr lang="en-US" sz="1400" b="0" i="1" smtClean="0">
                          <a:latin typeface="Cambria Math" panose="02040503050406030204" pitchFamily="18" charset="0"/>
                        </a:rPr>
                        <m:t>𝐴𝑣𝑒𝑟𝑎𝑔𝑒</m:t>
                      </m:r>
                      <m:r>
                        <a:rPr lang="en-US" sz="1400" b="0" i="1" smtClean="0">
                          <a:latin typeface="Cambria Math" panose="02040503050406030204" pitchFamily="18" charset="0"/>
                        </a:rPr>
                        <m:t> </m:t>
                      </m:r>
                      <m:r>
                        <a:rPr lang="en-US" sz="1400" b="0" i="1" smtClean="0">
                          <a:latin typeface="Cambria Math" panose="02040503050406030204" pitchFamily="18" charset="0"/>
                        </a:rPr>
                        <m:t>𝑉𝑎𝑑𝑒𝑟</m:t>
                      </m:r>
                      <m:r>
                        <a:rPr lang="en-US" sz="1400" b="0" i="1" smtClean="0">
                          <a:latin typeface="Cambria Math" panose="02040503050406030204" pitchFamily="18" charset="0"/>
                        </a:rPr>
                        <m:t> </m:t>
                      </m:r>
                      <m:r>
                        <a:rPr lang="en-US" sz="1400" b="0" i="1" smtClean="0">
                          <a:latin typeface="Cambria Math" panose="02040503050406030204" pitchFamily="18" charset="0"/>
                        </a:rPr>
                        <m:t>𝑆𝑐𝑜𝑟𝑒</m:t>
                      </m:r>
                      <m:r>
                        <a:rPr lang="en-US" sz="1400" b="0" i="1" smtClean="0">
                          <a:latin typeface="Cambria Math" panose="02040503050406030204" pitchFamily="18" charset="0"/>
                        </a:rPr>
                        <m:t> </m:t>
                      </m:r>
                      <m:r>
                        <a:rPr lang="en-US" sz="1400" b="0" i="1" smtClean="0">
                          <a:latin typeface="Cambria Math" panose="02040503050406030204" pitchFamily="18" charset="0"/>
                        </a:rPr>
                        <m:t>𝑓𝑟𝑜𝑚</m:t>
                      </m:r>
                      <m:r>
                        <a:rPr lang="en-US" sz="1400" b="0" i="1" smtClean="0">
                          <a:latin typeface="Cambria Math" panose="02040503050406030204" pitchFamily="18" charset="0"/>
                        </a:rPr>
                        <m:t> </m:t>
                      </m:r>
                      <m:r>
                        <a:rPr lang="en-US" sz="1400" b="0" i="1" smtClean="0">
                          <a:latin typeface="Cambria Math" panose="02040503050406030204" pitchFamily="18" charset="0"/>
                        </a:rPr>
                        <m:t>𝑛𝑒𝑤𝑠</m:t>
                      </m:r>
                      <m:r>
                        <a:rPr lang="en-US" sz="1400" b="0" i="1" smtClean="0">
                          <a:latin typeface="Cambria Math" panose="02040503050406030204" pitchFamily="18" charset="0"/>
                        </a:rPr>
                        <m:t> </m:t>
                      </m:r>
                      <m:r>
                        <a:rPr lang="en-US" sz="1400" b="0" i="1" smtClean="0">
                          <a:latin typeface="Cambria Math" panose="02040503050406030204" pitchFamily="18" charset="0"/>
                        </a:rPr>
                        <m:t>𝑎𝑡</m:t>
                      </m:r>
                      <m:r>
                        <a:rPr lang="en-US" sz="1400" b="0" i="1" smtClean="0">
                          <a:latin typeface="Cambria Math" panose="02040503050406030204" pitchFamily="18" charset="0"/>
                        </a:rPr>
                        <m:t> </m:t>
                      </m:r>
                      <m:r>
                        <a:rPr lang="en-US" sz="1400" b="0" i="1" smtClean="0">
                          <a:latin typeface="Cambria Math" panose="02040503050406030204" pitchFamily="18" charset="0"/>
                        </a:rPr>
                        <m:t>𝑡𝑖𝑚𝑒</m:t>
                      </m:r>
                      <m:r>
                        <a:rPr lang="en-US" sz="1400" b="0" i="1" smtClean="0">
                          <a:latin typeface="Cambria Math" panose="02040503050406030204" pitchFamily="18" charset="0"/>
                        </a:rPr>
                        <m:t> </m:t>
                      </m:r>
                      <m:r>
                        <a:rPr lang="en-US" sz="1400" b="0" i="1" smtClean="0">
                          <a:latin typeface="Cambria Math" panose="02040503050406030204" pitchFamily="18" charset="0"/>
                        </a:rPr>
                        <m:t>𝑡</m:t>
                      </m:r>
                    </m:oMath>
                  </m:oMathPara>
                </a14:m>
                <a:endParaRPr lang="en-US" sz="1400" b="0" dirty="0"/>
              </a:p>
              <a:p>
                <a:r>
                  <a:rPr lang="en-US" sz="1400" dirty="0"/>
                  <a:t>Regression result (Training data is from APR18-DEC18)</a:t>
                </a:r>
              </a:p>
              <a:p>
                <a:endParaRPr lang="en-US" sz="1400" dirty="0"/>
              </a:p>
              <a:p>
                <a:endParaRPr lang="en-US" sz="1400" dirty="0"/>
              </a:p>
              <a:p>
                <a:endParaRPr lang="en-US" sz="1400" dirty="0"/>
              </a:p>
              <a:p>
                <a:endParaRPr lang="en-US" sz="1400" dirty="0"/>
              </a:p>
              <a:p>
                <a:endParaRPr lang="en-US" sz="1400" dirty="0"/>
              </a:p>
              <a:p>
                <a:endParaRPr lang="en-US" sz="1400" dirty="0"/>
              </a:p>
              <a:p>
                <a:r>
                  <a:rPr lang="en-US" sz="1400" dirty="0"/>
                  <a:t>Trading Strategy</a:t>
                </a:r>
              </a:p>
              <a:p>
                <a:pPr lvl="1"/>
                <a:r>
                  <a:rPr lang="en-US" sz="1400" dirty="0"/>
                  <a:t>Buy if predicted probability &gt; 0.5, short otherwise</a:t>
                </a:r>
              </a:p>
              <a:p>
                <a:pPr marL="0" indent="0">
                  <a:buNone/>
                </a:pPr>
                <a:endParaRPr lang="en-US" sz="1400" dirty="0"/>
              </a:p>
            </p:txBody>
          </p:sp>
        </mc:Choice>
        <mc:Fallback>
          <p:sp>
            <p:nvSpPr>
              <p:cNvPr id="3" name="Content Placeholder 2">
                <a:extLst>
                  <a:ext uri="{FF2B5EF4-FFF2-40B4-BE49-F238E27FC236}">
                    <a16:creationId xmlns:a16="http://schemas.microsoft.com/office/drawing/2014/main" id="{22794584-DF6B-E145-9410-F2E360786841}"/>
                  </a:ext>
                </a:extLst>
              </p:cNvPr>
              <p:cNvSpPr>
                <a:spLocks noGrp="1" noRot="1" noChangeAspect="1" noMove="1" noResize="1" noEditPoints="1" noAdjustHandles="1" noChangeArrowheads="1" noChangeShapeType="1" noTextEdit="1"/>
              </p:cNvSpPr>
              <p:nvPr>
                <p:ph idx="1"/>
              </p:nvPr>
            </p:nvSpPr>
            <p:spPr>
              <a:blipFill>
                <a:blip r:embed="rId2"/>
                <a:stretch>
                  <a:fillRect l="-126" t="-7923"/>
                </a:stretch>
              </a:blipFill>
            </p:spPr>
            <p:txBody>
              <a:bodyPr/>
              <a:lstStyle/>
              <a:p>
                <a:r>
                  <a:rPr lang="en-US">
                    <a:noFill/>
                  </a:rPr>
                  <a:t> </a:t>
                </a:r>
              </a:p>
            </p:txBody>
          </p:sp>
        </mc:Fallback>
      </mc:AlternateContent>
      <p:pic>
        <p:nvPicPr>
          <p:cNvPr id="4" name="Picture 3">
            <a:extLst>
              <a:ext uri="{FF2B5EF4-FFF2-40B4-BE49-F238E27FC236}">
                <a16:creationId xmlns:a16="http://schemas.microsoft.com/office/drawing/2014/main" id="{382732D5-4C38-284C-8A8F-56F435E346C7}"/>
              </a:ext>
            </a:extLst>
          </p:cNvPr>
          <p:cNvPicPr>
            <a:picLocks noChangeAspect="1"/>
          </p:cNvPicPr>
          <p:nvPr/>
        </p:nvPicPr>
        <p:blipFill rotWithShape="1">
          <a:blip r:embed="rId3"/>
          <a:srcRect l="18" t="3828" r="1"/>
          <a:stretch/>
        </p:blipFill>
        <p:spPr>
          <a:xfrm>
            <a:off x="1328371" y="3354218"/>
            <a:ext cx="5520424" cy="1840056"/>
          </a:xfrm>
          <a:prstGeom prst="rect">
            <a:avLst/>
          </a:prstGeom>
        </p:spPr>
      </p:pic>
    </p:spTree>
    <p:extLst>
      <p:ext uri="{BB962C8B-B14F-4D97-AF65-F5344CB8AC3E}">
        <p14:creationId xmlns:p14="http://schemas.microsoft.com/office/powerpoint/2010/main" val="22277144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C84039-CDA2-7149-8D8A-B6E7AB9A7471}"/>
              </a:ext>
            </a:extLst>
          </p:cNvPr>
          <p:cNvSpPr>
            <a:spLocks noGrp="1"/>
          </p:cNvSpPr>
          <p:nvPr>
            <p:ph type="title"/>
          </p:nvPr>
        </p:nvSpPr>
        <p:spPr/>
        <p:txBody>
          <a:bodyPr/>
          <a:lstStyle/>
          <a:p>
            <a:r>
              <a:rPr lang="en-US" dirty="0"/>
              <a:t>Model 2 – Logit model on Twitter sentiment</a:t>
            </a: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22794584-DF6B-E145-9410-F2E360786841}"/>
                  </a:ext>
                </a:extLst>
              </p:cNvPr>
              <p:cNvSpPr>
                <a:spLocks noGrp="1"/>
              </p:cNvSpPr>
              <p:nvPr>
                <p:ph idx="1"/>
              </p:nvPr>
            </p:nvSpPr>
            <p:spPr/>
            <p:txBody>
              <a:bodyPr/>
              <a:lstStyle/>
              <a:p>
                <a:pPr>
                  <a:spcAft>
                    <a:spcPts val="900"/>
                  </a:spcAft>
                </a:pPr>
                <a:r>
                  <a:rPr lang="en-US" sz="1400" dirty="0"/>
                  <a:t>Model Structure (Constructed on a daily basis)</a:t>
                </a:r>
              </a:p>
              <a:p>
                <a:pPr marL="180975" indent="0">
                  <a:buNone/>
                </a:pPr>
                <a14:m>
                  <m:oMathPara xmlns:m="http://schemas.openxmlformats.org/officeDocument/2006/math">
                    <m:oMathParaPr>
                      <m:jc m:val="center"/>
                    </m:oMathParaPr>
                    <m:oMath xmlns:m="http://schemas.openxmlformats.org/officeDocument/2006/math">
                      <m:r>
                        <a:rPr lang="en-US" sz="1400" b="0" i="1" smtClean="0">
                          <a:latin typeface="Cambria Math" panose="02040503050406030204" pitchFamily="18" charset="0"/>
                        </a:rPr>
                        <m:t>𝑙𝑜𝑔𝑖𝑡</m:t>
                      </m:r>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m:t>
                          </m:r>
                          <m:r>
                            <a:rPr lang="en-US" sz="1400" b="0" i="1" smtClean="0">
                              <a:latin typeface="Cambria Math" panose="02040503050406030204" pitchFamily="18" charset="0"/>
                            </a:rPr>
                            <m:t>𝑦</m:t>
                          </m:r>
                        </m:e>
                        <m:sub>
                          <m:r>
                            <a:rPr lang="en-US" sz="1400" b="0" i="1" smtClean="0">
                              <a:latin typeface="Cambria Math" panose="02040503050406030204" pitchFamily="18" charset="0"/>
                            </a:rPr>
                            <m:t>𝑡</m:t>
                          </m:r>
                          <m:r>
                            <a:rPr lang="en-US" sz="1400" b="0" i="1" smtClean="0">
                              <a:latin typeface="Cambria Math" panose="02040503050406030204" pitchFamily="18" charset="0"/>
                            </a:rPr>
                            <m:t>+1</m:t>
                          </m:r>
                        </m:sub>
                      </m:sSub>
                      <m:r>
                        <a:rPr lang="en-US" sz="1400" b="0" i="1" smtClean="0">
                          <a:latin typeface="Cambria Math" panose="02040503050406030204" pitchFamily="18" charset="0"/>
                        </a:rPr>
                        <m:t>)=</m:t>
                      </m:r>
                      <m:sSub>
                        <m:sSubPr>
                          <m:ctrlPr>
                            <a:rPr lang="en-US" sz="1400" b="0" i="1" smtClean="0">
                              <a:latin typeface="Cambria Math" panose="02040503050406030204" pitchFamily="18" charset="0"/>
                              <a:ea typeface="Cambria Math" panose="02040503050406030204" pitchFamily="18" charset="0"/>
                            </a:rPr>
                          </m:ctrlPr>
                        </m:sSubPr>
                        <m:e>
                          <m:r>
                            <a:rPr lang="en-US" sz="1400" b="0" i="1" smtClean="0">
                              <a:latin typeface="Cambria Math" panose="02040503050406030204" pitchFamily="18" charset="0"/>
                              <a:ea typeface="Cambria Math" panose="02040503050406030204" pitchFamily="18" charset="0"/>
                            </a:rPr>
                            <m:t>𝛽</m:t>
                          </m:r>
                        </m:e>
                        <m:sub>
                          <m:r>
                            <a:rPr lang="en-US" sz="1400" b="0" i="1" smtClean="0">
                              <a:latin typeface="Cambria Math" panose="02040503050406030204" pitchFamily="18" charset="0"/>
                              <a:ea typeface="Cambria Math" panose="02040503050406030204" pitchFamily="18" charset="0"/>
                            </a:rPr>
                            <m:t>0</m:t>
                          </m:r>
                        </m:sub>
                      </m:sSub>
                      <m:r>
                        <a:rPr lang="en-US" sz="1400" b="0" i="1" smtClean="0">
                          <a:latin typeface="Cambria Math" panose="02040503050406030204" pitchFamily="18" charset="0"/>
                          <a:ea typeface="Cambria Math" panose="02040503050406030204" pitchFamily="18" charset="0"/>
                        </a:rPr>
                        <m:t>+</m:t>
                      </m:r>
                      <m:sSub>
                        <m:sSubPr>
                          <m:ctrlPr>
                            <a:rPr lang="en-US" sz="1400" i="1">
                              <a:latin typeface="Cambria Math" panose="02040503050406030204" pitchFamily="18" charset="0"/>
                              <a:ea typeface="Cambria Math" panose="02040503050406030204" pitchFamily="18" charset="0"/>
                            </a:rPr>
                          </m:ctrlPr>
                        </m:sSubPr>
                        <m:e>
                          <m:r>
                            <a:rPr lang="en-US" sz="1400" i="1">
                              <a:latin typeface="Cambria Math" panose="02040503050406030204" pitchFamily="18" charset="0"/>
                              <a:ea typeface="Cambria Math" panose="02040503050406030204" pitchFamily="18" charset="0"/>
                            </a:rPr>
                            <m:t>𝛽</m:t>
                          </m:r>
                        </m:e>
                        <m:sub>
                          <m:r>
                            <a:rPr lang="en-US" sz="1400" b="0" i="1" smtClean="0">
                              <a:latin typeface="Cambria Math" panose="02040503050406030204" pitchFamily="18" charset="0"/>
                              <a:ea typeface="Cambria Math" panose="02040503050406030204" pitchFamily="18" charset="0"/>
                            </a:rPr>
                            <m:t>1</m:t>
                          </m:r>
                        </m:sub>
                      </m:sSub>
                      <m:sSub>
                        <m:sSubPr>
                          <m:ctrlPr>
                            <a:rPr lang="en-US" sz="1400" i="1" smtClean="0">
                              <a:latin typeface="Cambria Math" panose="02040503050406030204" pitchFamily="18" charset="0"/>
                              <a:ea typeface="Cambria Math" panose="02040503050406030204" pitchFamily="18" charset="0"/>
                            </a:rPr>
                          </m:ctrlPr>
                        </m:sSubPr>
                        <m:e>
                          <m:r>
                            <a:rPr lang="en-US" sz="1400" b="0" i="1" smtClean="0">
                              <a:latin typeface="Cambria Math" panose="02040503050406030204" pitchFamily="18" charset="0"/>
                              <a:ea typeface="Cambria Math" panose="02040503050406030204" pitchFamily="18" charset="0"/>
                            </a:rPr>
                            <m:t>𝑥</m:t>
                          </m:r>
                        </m:e>
                        <m:sub>
                          <m:r>
                            <a:rPr lang="en-US" sz="1400" b="0" i="1" smtClean="0">
                              <a:latin typeface="Cambria Math" panose="02040503050406030204" pitchFamily="18" charset="0"/>
                              <a:ea typeface="Cambria Math" panose="02040503050406030204" pitchFamily="18" charset="0"/>
                            </a:rPr>
                            <m:t>𝑡</m:t>
                          </m:r>
                        </m:sub>
                      </m:sSub>
                    </m:oMath>
                  </m:oMathPara>
                </a14:m>
                <a:endParaRPr lang="en-US" sz="1400" b="0" dirty="0">
                  <a:ea typeface="Cambria Math" panose="02040503050406030204" pitchFamily="18" charset="0"/>
                </a:endParaRPr>
              </a:p>
              <a:p>
                <a:pPr marL="180975" indent="0">
                  <a:spcBef>
                    <a:spcPts val="0"/>
                  </a:spcBef>
                  <a:buNone/>
                </a:pPr>
                <a:endParaRPr lang="en-US" sz="800" b="0" dirty="0">
                  <a:ea typeface="Cambria Math" panose="02040503050406030204" pitchFamily="18" charset="0"/>
                </a:endParaRPr>
              </a:p>
              <a:p>
                <a:pPr marL="180975" indent="0">
                  <a:buNone/>
                </a:pPr>
                <a14:m>
                  <m:oMathPara xmlns:m="http://schemas.openxmlformats.org/officeDocument/2006/math">
                    <m:oMathParaPr>
                      <m:jc m:val="center"/>
                    </m:oMathParaPr>
                    <m:oMath xmlns:m="http://schemas.openxmlformats.org/officeDocument/2006/math">
                      <m:sSub>
                        <m:sSubPr>
                          <m:ctrlPr>
                            <a:rPr lang="en-US" sz="1400" i="1">
                              <a:latin typeface="Cambria Math" panose="02040503050406030204" pitchFamily="18" charset="0"/>
                            </a:rPr>
                          </m:ctrlPr>
                        </m:sSubPr>
                        <m:e>
                          <m:r>
                            <a:rPr lang="en-US" sz="1400" i="1">
                              <a:latin typeface="Cambria Math" panose="02040503050406030204" pitchFamily="18" charset="0"/>
                            </a:rPr>
                            <m:t>𝑦</m:t>
                          </m:r>
                        </m:e>
                        <m:sub>
                          <m:r>
                            <a:rPr lang="en-US" sz="1400" i="1">
                              <a:latin typeface="Cambria Math" panose="02040503050406030204" pitchFamily="18" charset="0"/>
                            </a:rPr>
                            <m:t>𝑡</m:t>
                          </m:r>
                          <m:r>
                            <a:rPr lang="en-US" sz="1400" b="0" i="1" smtClean="0">
                              <a:latin typeface="Cambria Math" panose="02040503050406030204" pitchFamily="18" charset="0"/>
                            </a:rPr>
                            <m:t>+1</m:t>
                          </m:r>
                        </m:sub>
                      </m:sSub>
                      <m:r>
                        <a:rPr lang="en-US" sz="1400" b="0" i="1" smtClean="0">
                          <a:latin typeface="Cambria Math" panose="02040503050406030204" pitchFamily="18" charset="0"/>
                        </a:rPr>
                        <m:t>: </m:t>
                      </m:r>
                      <m:d>
                        <m:dPr>
                          <m:begChr m:val="{"/>
                          <m:endChr m:val=""/>
                          <m:ctrlPr>
                            <a:rPr lang="en-US" sz="1400" b="0" i="1" smtClean="0">
                              <a:latin typeface="Cambria Math" panose="02040503050406030204" pitchFamily="18" charset="0"/>
                            </a:rPr>
                          </m:ctrlPr>
                        </m:dPr>
                        <m:e>
                          <m:eqArr>
                            <m:eqArrPr>
                              <m:ctrlPr>
                                <a:rPr lang="en-US" sz="1400" b="0" i="1" smtClean="0">
                                  <a:latin typeface="Cambria Math" panose="02040503050406030204" pitchFamily="18" charset="0"/>
                                </a:rPr>
                              </m:ctrlPr>
                            </m:eqArrPr>
                            <m:e>
                              <m:r>
                                <a:rPr lang="en-US" sz="1400" b="0" i="1" smtClean="0">
                                  <a:latin typeface="Cambria Math" panose="02040503050406030204" pitchFamily="18" charset="0"/>
                                </a:rPr>
                                <m:t>1   </m:t>
                              </m:r>
                              <m:r>
                                <a:rPr lang="en-US" sz="1400" b="0" i="1" smtClean="0">
                                  <a:latin typeface="Cambria Math" panose="02040503050406030204" pitchFamily="18" charset="0"/>
                                </a:rPr>
                                <m:t>𝑖𝑓</m:t>
                              </m:r>
                              <m:r>
                                <a:rPr lang="en-US" sz="1400" b="0" i="1" smtClean="0">
                                  <a:latin typeface="Cambria Math" panose="02040503050406030204" pitchFamily="18" charset="0"/>
                                </a:rPr>
                                <m:t> </m:t>
                              </m:r>
                              <m:r>
                                <a:rPr lang="en-US" sz="1400" b="0" i="1" smtClean="0">
                                  <a:latin typeface="Cambria Math" panose="02040503050406030204" pitchFamily="18" charset="0"/>
                                </a:rPr>
                                <m:t>𝑑𝑎𝑖𝑙𝑦</m:t>
                              </m:r>
                              <m:r>
                                <a:rPr lang="en-US" sz="1400" b="0" i="1" smtClean="0">
                                  <a:latin typeface="Cambria Math" panose="02040503050406030204" pitchFamily="18" charset="0"/>
                                </a:rPr>
                                <m:t> </m:t>
                              </m:r>
                              <m:r>
                                <a:rPr lang="en-US" sz="1400" b="0" i="1" smtClean="0">
                                  <a:latin typeface="Cambria Math" panose="02040503050406030204" pitchFamily="18" charset="0"/>
                                </a:rPr>
                                <m:t>𝐵𝑇𝐶</m:t>
                              </m:r>
                              <m:r>
                                <a:rPr lang="en-US" sz="1400" b="0" i="1" smtClean="0">
                                  <a:latin typeface="Cambria Math" panose="02040503050406030204" pitchFamily="18" charset="0"/>
                                </a:rPr>
                                <m:t> </m:t>
                              </m:r>
                              <m:r>
                                <a:rPr lang="en-US" sz="1400" b="0" i="1" smtClean="0">
                                  <a:latin typeface="Cambria Math" panose="02040503050406030204" pitchFamily="18" charset="0"/>
                                </a:rPr>
                                <m:t>𝑟𝑒𝑡𝑢𝑟𝑛</m:t>
                              </m:r>
                              <m:r>
                                <a:rPr lang="en-US" sz="1400" b="0" i="1" smtClean="0">
                                  <a:latin typeface="Cambria Math" panose="02040503050406030204" pitchFamily="18" charset="0"/>
                                </a:rPr>
                                <m:t> </m:t>
                              </m:r>
                              <m:r>
                                <a:rPr lang="en-US" sz="1400" b="0" i="1" smtClean="0">
                                  <a:latin typeface="Cambria Math" panose="02040503050406030204" pitchFamily="18" charset="0"/>
                                </a:rPr>
                                <m:t>𝑖𝑠</m:t>
                              </m:r>
                              <m:r>
                                <a:rPr lang="en-US" sz="1400" b="0" i="1" smtClean="0">
                                  <a:latin typeface="Cambria Math" panose="02040503050406030204" pitchFamily="18" charset="0"/>
                                </a:rPr>
                                <m:t>+</m:t>
                              </m:r>
                              <m:r>
                                <a:rPr lang="en-US" sz="1400" b="0" i="1" smtClean="0">
                                  <a:latin typeface="Cambria Math" panose="02040503050406030204" pitchFamily="18" charset="0"/>
                                </a:rPr>
                                <m:t>𝑣𝑒</m:t>
                              </m:r>
                              <m:r>
                                <a:rPr lang="en-US" sz="1400" b="0" i="1" smtClean="0">
                                  <a:latin typeface="Cambria Math" panose="02040503050406030204" pitchFamily="18" charset="0"/>
                                </a:rPr>
                                <m:t> </m:t>
                              </m:r>
                              <m:r>
                                <a:rPr lang="en-US" sz="1400" b="0" i="1" smtClean="0">
                                  <a:latin typeface="Cambria Math" panose="02040503050406030204" pitchFamily="18" charset="0"/>
                                </a:rPr>
                                <m:t>𝑎𝑡</m:t>
                              </m:r>
                              <m:r>
                                <a:rPr lang="en-US" sz="1400" b="0" i="1" smtClean="0">
                                  <a:latin typeface="Cambria Math" panose="02040503050406030204" pitchFamily="18" charset="0"/>
                                </a:rPr>
                                <m:t> </m:t>
                              </m:r>
                              <m:r>
                                <a:rPr lang="en-US" sz="1400" b="0" i="1" smtClean="0">
                                  <a:latin typeface="Cambria Math" panose="02040503050406030204" pitchFamily="18" charset="0"/>
                                </a:rPr>
                                <m:t>𝑡𝑖𝑚𝑒</m:t>
                              </m:r>
                              <m:r>
                                <a:rPr lang="en-US" sz="1400" b="0" i="1" smtClean="0">
                                  <a:latin typeface="Cambria Math" panose="02040503050406030204" pitchFamily="18" charset="0"/>
                                </a:rPr>
                                <m:t> </m:t>
                              </m:r>
                              <m:r>
                                <a:rPr lang="en-US" sz="1400" b="0" i="1" smtClean="0">
                                  <a:latin typeface="Cambria Math" panose="02040503050406030204" pitchFamily="18" charset="0"/>
                                </a:rPr>
                                <m:t>𝑡</m:t>
                              </m:r>
                              <m:r>
                                <a:rPr lang="en-US" sz="1400" b="0" i="1" smtClean="0">
                                  <a:latin typeface="Cambria Math" panose="02040503050406030204" pitchFamily="18" charset="0"/>
                                </a:rPr>
                                <m:t>+1</m:t>
                              </m:r>
                            </m:e>
                            <m:e>
                              <m:r>
                                <a:rPr lang="en-US" sz="1400" b="0" i="1" smtClean="0">
                                  <a:latin typeface="Cambria Math" panose="02040503050406030204" pitchFamily="18" charset="0"/>
                                </a:rPr>
                                <m:t>0</m:t>
                              </m:r>
                              <m:r>
                                <a:rPr lang="en-US" sz="1400" i="1">
                                  <a:latin typeface="Cambria Math" panose="02040503050406030204" pitchFamily="18" charset="0"/>
                                </a:rPr>
                                <m:t>   </m:t>
                              </m:r>
                              <m:r>
                                <a:rPr lang="en-US" sz="1400" i="1">
                                  <a:latin typeface="Cambria Math" panose="02040503050406030204" pitchFamily="18" charset="0"/>
                                </a:rPr>
                                <m:t>𝑖𝑓</m:t>
                              </m:r>
                              <m:r>
                                <a:rPr lang="en-US" sz="1400" i="1">
                                  <a:latin typeface="Cambria Math" panose="02040503050406030204" pitchFamily="18" charset="0"/>
                                </a:rPr>
                                <m:t> </m:t>
                              </m:r>
                              <m:r>
                                <a:rPr lang="en-US" sz="1400" i="1">
                                  <a:latin typeface="Cambria Math" panose="02040503050406030204" pitchFamily="18" charset="0"/>
                                </a:rPr>
                                <m:t>𝑑𝑎𝑖𝑙𝑦</m:t>
                              </m:r>
                              <m:r>
                                <a:rPr lang="en-US" sz="1400" i="1">
                                  <a:latin typeface="Cambria Math" panose="02040503050406030204" pitchFamily="18" charset="0"/>
                                </a:rPr>
                                <m:t> </m:t>
                              </m:r>
                              <m:r>
                                <a:rPr lang="en-US" sz="1400" i="1">
                                  <a:latin typeface="Cambria Math" panose="02040503050406030204" pitchFamily="18" charset="0"/>
                                </a:rPr>
                                <m:t>𝐵𝑇𝐶</m:t>
                              </m:r>
                              <m:r>
                                <a:rPr lang="en-US" sz="1400" i="1">
                                  <a:latin typeface="Cambria Math" panose="02040503050406030204" pitchFamily="18" charset="0"/>
                                </a:rPr>
                                <m:t> </m:t>
                              </m:r>
                              <m:r>
                                <a:rPr lang="en-US" sz="1400" i="1">
                                  <a:latin typeface="Cambria Math" panose="02040503050406030204" pitchFamily="18" charset="0"/>
                                </a:rPr>
                                <m:t>𝑟𝑒𝑡𝑢𝑟𝑛</m:t>
                              </m:r>
                              <m:r>
                                <a:rPr lang="en-US" sz="1400" i="1">
                                  <a:latin typeface="Cambria Math" panose="02040503050406030204" pitchFamily="18" charset="0"/>
                                </a:rPr>
                                <m:t> </m:t>
                              </m:r>
                              <m:r>
                                <a:rPr lang="en-US" sz="1400" i="1">
                                  <a:latin typeface="Cambria Math" panose="02040503050406030204" pitchFamily="18" charset="0"/>
                                </a:rPr>
                                <m:t>𝑖𝑠</m:t>
                              </m:r>
                              <m:r>
                                <a:rPr lang="en-US" sz="1400" i="1">
                                  <a:latin typeface="Cambria Math" panose="02040503050406030204" pitchFamily="18" charset="0"/>
                                </a:rPr>
                                <m:t>+</m:t>
                              </m:r>
                              <m:r>
                                <a:rPr lang="en-US" sz="1400" i="1">
                                  <a:latin typeface="Cambria Math" panose="02040503050406030204" pitchFamily="18" charset="0"/>
                                </a:rPr>
                                <m:t>𝑣𝑒</m:t>
                              </m:r>
                              <m:r>
                                <a:rPr lang="en-US" sz="1400" b="0" i="1" smtClean="0">
                                  <a:latin typeface="Cambria Math" panose="02040503050406030204" pitchFamily="18" charset="0"/>
                                </a:rPr>
                                <m:t> </m:t>
                              </m:r>
                              <m:r>
                                <a:rPr lang="en-US" sz="1400" b="0" i="1" smtClean="0">
                                  <a:latin typeface="Cambria Math" panose="02040503050406030204" pitchFamily="18" charset="0"/>
                                </a:rPr>
                                <m:t>𝑎𝑡</m:t>
                              </m:r>
                              <m:r>
                                <a:rPr lang="en-US" sz="1400" b="0" i="1" smtClean="0">
                                  <a:latin typeface="Cambria Math" panose="02040503050406030204" pitchFamily="18" charset="0"/>
                                </a:rPr>
                                <m:t> </m:t>
                              </m:r>
                              <m:r>
                                <a:rPr lang="en-US" sz="1400" b="0" i="1" smtClean="0">
                                  <a:latin typeface="Cambria Math" panose="02040503050406030204" pitchFamily="18" charset="0"/>
                                </a:rPr>
                                <m:t>𝑡𝑖𝑚𝑒</m:t>
                              </m:r>
                              <m:r>
                                <a:rPr lang="en-US" sz="1400" b="0" i="1" smtClean="0">
                                  <a:latin typeface="Cambria Math" panose="02040503050406030204" pitchFamily="18" charset="0"/>
                                </a:rPr>
                                <m:t> </m:t>
                              </m:r>
                              <m:r>
                                <a:rPr lang="en-US" sz="1400" b="0" i="1" smtClean="0">
                                  <a:latin typeface="Cambria Math" panose="02040503050406030204" pitchFamily="18" charset="0"/>
                                </a:rPr>
                                <m:t>𝑡</m:t>
                              </m:r>
                              <m:r>
                                <a:rPr lang="en-US" sz="1400" b="0" i="1" smtClean="0">
                                  <a:latin typeface="Cambria Math" panose="02040503050406030204" pitchFamily="18" charset="0"/>
                                </a:rPr>
                                <m:t>+1</m:t>
                              </m:r>
                            </m:e>
                          </m:eqArr>
                        </m:e>
                      </m:d>
                    </m:oMath>
                  </m:oMathPara>
                </a14:m>
                <a:endParaRPr lang="en-US" sz="1400" b="0" dirty="0">
                  <a:ea typeface="Cambria Math" panose="02040503050406030204" pitchFamily="18" charset="0"/>
                </a:endParaRPr>
              </a:p>
              <a:p>
                <a:pPr marL="0" indent="0" algn="ctr">
                  <a:spcBef>
                    <a:spcPts val="0"/>
                  </a:spcBef>
                  <a:buNone/>
                </a:pPr>
                <a:endParaRPr lang="en-US" sz="800" b="0" i="1" dirty="0">
                  <a:latin typeface="Cambria Math" panose="02040503050406030204" pitchFamily="18" charset="0"/>
                </a:endParaRPr>
              </a:p>
              <a:p>
                <a:pPr marL="0" indent="0" algn="ctr">
                  <a:buNone/>
                </a:pPr>
                <a14:m>
                  <m:oMathPara xmlns:m="http://schemas.openxmlformats.org/officeDocument/2006/math">
                    <m:oMathParaPr>
                      <m:jc m:val="centerGroup"/>
                    </m:oMathParaPr>
                    <m:oMath xmlns:m="http://schemas.openxmlformats.org/officeDocument/2006/math">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𝑥</m:t>
                          </m:r>
                        </m:e>
                        <m:sub>
                          <m:r>
                            <a:rPr lang="en-US" sz="1400" b="0" i="1" smtClean="0">
                              <a:latin typeface="Cambria Math" panose="02040503050406030204" pitchFamily="18" charset="0"/>
                            </a:rPr>
                            <m:t>𝑡</m:t>
                          </m:r>
                        </m:sub>
                      </m:sSub>
                      <m:r>
                        <a:rPr lang="en-US" sz="1400" b="0" i="1" smtClean="0">
                          <a:latin typeface="Cambria Math" panose="02040503050406030204" pitchFamily="18" charset="0"/>
                        </a:rPr>
                        <m:t>:</m:t>
                      </m:r>
                      <m:r>
                        <a:rPr lang="en-US" sz="1400" b="0" i="1" smtClean="0">
                          <a:latin typeface="Cambria Math" panose="02040503050406030204" pitchFamily="18" charset="0"/>
                        </a:rPr>
                        <m:t>𝐴𝑣𝑒𝑟𝑎𝑔𝑒</m:t>
                      </m:r>
                      <m:r>
                        <a:rPr lang="en-US" sz="1400" b="0" i="1" smtClean="0">
                          <a:latin typeface="Cambria Math" panose="02040503050406030204" pitchFamily="18" charset="0"/>
                        </a:rPr>
                        <m:t> </m:t>
                      </m:r>
                      <m:r>
                        <a:rPr lang="en-US" sz="1400" b="0" i="1" smtClean="0">
                          <a:latin typeface="Cambria Math" panose="02040503050406030204" pitchFamily="18" charset="0"/>
                        </a:rPr>
                        <m:t>𝑉𝑎𝑑𝑒𝑟</m:t>
                      </m:r>
                      <m:r>
                        <a:rPr lang="en-US" sz="1400" b="0" i="1" smtClean="0">
                          <a:latin typeface="Cambria Math" panose="02040503050406030204" pitchFamily="18" charset="0"/>
                        </a:rPr>
                        <m:t> </m:t>
                      </m:r>
                      <m:r>
                        <a:rPr lang="en-US" sz="1400" b="0" i="1" smtClean="0">
                          <a:latin typeface="Cambria Math" panose="02040503050406030204" pitchFamily="18" charset="0"/>
                        </a:rPr>
                        <m:t>𝑆𝑐𝑜𝑟𝑒</m:t>
                      </m:r>
                      <m:r>
                        <a:rPr lang="en-US" sz="1400" b="0" i="1" smtClean="0">
                          <a:latin typeface="Cambria Math" panose="02040503050406030204" pitchFamily="18" charset="0"/>
                        </a:rPr>
                        <m:t> </m:t>
                      </m:r>
                      <m:r>
                        <a:rPr lang="en-US" sz="1400" b="0" i="1" smtClean="0">
                          <a:latin typeface="Cambria Math" panose="02040503050406030204" pitchFamily="18" charset="0"/>
                        </a:rPr>
                        <m:t>𝑓𝑟𝑜𝑚</m:t>
                      </m:r>
                      <m:r>
                        <a:rPr lang="en-US" sz="1400" b="0" i="1" smtClean="0">
                          <a:latin typeface="Cambria Math" panose="02040503050406030204" pitchFamily="18" charset="0"/>
                        </a:rPr>
                        <m:t> </m:t>
                      </m:r>
                      <m:r>
                        <a:rPr lang="en-US" sz="1400" b="0" i="1" smtClean="0">
                          <a:latin typeface="Cambria Math" panose="02040503050406030204" pitchFamily="18" charset="0"/>
                        </a:rPr>
                        <m:t>𝐵𝑇𝐶</m:t>
                      </m:r>
                      <m:r>
                        <a:rPr lang="en-US" sz="1400" b="0" i="1" smtClean="0">
                          <a:latin typeface="Cambria Math" panose="02040503050406030204" pitchFamily="18" charset="0"/>
                        </a:rPr>
                        <m:t> </m:t>
                      </m:r>
                      <m:r>
                        <a:rPr lang="en-US" sz="1400" b="0" i="1" smtClean="0">
                          <a:latin typeface="Cambria Math" panose="02040503050406030204" pitchFamily="18" charset="0"/>
                        </a:rPr>
                        <m:t>𝑡𝑤𝑒𝑒𝑡𝑠</m:t>
                      </m:r>
                      <m:r>
                        <a:rPr lang="en-US" sz="1400" b="0" i="1" smtClean="0">
                          <a:latin typeface="Cambria Math" panose="02040503050406030204" pitchFamily="18" charset="0"/>
                        </a:rPr>
                        <m:t> </m:t>
                      </m:r>
                      <m:r>
                        <a:rPr lang="en-US" sz="1400" b="0" i="1" smtClean="0">
                          <a:latin typeface="Cambria Math" panose="02040503050406030204" pitchFamily="18" charset="0"/>
                        </a:rPr>
                        <m:t>𝑎𝑡</m:t>
                      </m:r>
                      <m:r>
                        <a:rPr lang="en-US" sz="1400" b="0" i="1" smtClean="0">
                          <a:latin typeface="Cambria Math" panose="02040503050406030204" pitchFamily="18" charset="0"/>
                        </a:rPr>
                        <m:t> </m:t>
                      </m:r>
                      <m:r>
                        <a:rPr lang="en-US" sz="1400" b="0" i="1" smtClean="0">
                          <a:latin typeface="Cambria Math" panose="02040503050406030204" pitchFamily="18" charset="0"/>
                        </a:rPr>
                        <m:t>𝑡𝑖𝑚𝑒</m:t>
                      </m:r>
                      <m:r>
                        <a:rPr lang="en-US" sz="1400" b="0" i="1" smtClean="0">
                          <a:latin typeface="Cambria Math" panose="02040503050406030204" pitchFamily="18" charset="0"/>
                        </a:rPr>
                        <m:t> </m:t>
                      </m:r>
                      <m:r>
                        <a:rPr lang="en-US" sz="1400" b="0" i="1" smtClean="0">
                          <a:latin typeface="Cambria Math" panose="02040503050406030204" pitchFamily="18" charset="0"/>
                        </a:rPr>
                        <m:t>𝑡</m:t>
                      </m:r>
                    </m:oMath>
                  </m:oMathPara>
                </a14:m>
                <a:endParaRPr lang="en-US" sz="1400" b="0" dirty="0"/>
              </a:p>
              <a:p>
                <a:r>
                  <a:rPr lang="en-US" sz="1400" dirty="0"/>
                  <a:t>Regression result (Training data is from APR18-DEC18)</a:t>
                </a:r>
              </a:p>
              <a:p>
                <a:endParaRPr lang="en-US" sz="1400" dirty="0"/>
              </a:p>
              <a:p>
                <a:endParaRPr lang="en-US" sz="1400" dirty="0"/>
              </a:p>
              <a:p>
                <a:endParaRPr lang="en-US" sz="1400" dirty="0"/>
              </a:p>
              <a:p>
                <a:endParaRPr lang="en-US" sz="1400" dirty="0"/>
              </a:p>
              <a:p>
                <a:endParaRPr lang="en-US" sz="1400" dirty="0"/>
              </a:p>
              <a:p>
                <a:endParaRPr lang="en-US" sz="1400" dirty="0"/>
              </a:p>
              <a:p>
                <a:r>
                  <a:rPr lang="en-US" sz="1400" dirty="0"/>
                  <a:t>Trading Strategy</a:t>
                </a:r>
              </a:p>
              <a:p>
                <a:pPr lvl="1"/>
                <a:r>
                  <a:rPr lang="en-US" sz="1400" dirty="0"/>
                  <a:t>Buy if predicted probability &gt; 0.5, short otherwise</a:t>
                </a:r>
              </a:p>
              <a:p>
                <a:pPr marL="0" indent="0">
                  <a:buNone/>
                </a:pPr>
                <a:endParaRPr lang="en-US" sz="1400" dirty="0"/>
              </a:p>
            </p:txBody>
          </p:sp>
        </mc:Choice>
        <mc:Fallback>
          <p:sp>
            <p:nvSpPr>
              <p:cNvPr id="3" name="Content Placeholder 2">
                <a:extLst>
                  <a:ext uri="{FF2B5EF4-FFF2-40B4-BE49-F238E27FC236}">
                    <a16:creationId xmlns:a16="http://schemas.microsoft.com/office/drawing/2014/main" id="{22794584-DF6B-E145-9410-F2E360786841}"/>
                  </a:ext>
                </a:extLst>
              </p:cNvPr>
              <p:cNvSpPr>
                <a:spLocks noGrp="1" noRot="1" noChangeAspect="1" noMove="1" noResize="1" noEditPoints="1" noAdjustHandles="1" noChangeArrowheads="1" noChangeShapeType="1" noTextEdit="1"/>
              </p:cNvSpPr>
              <p:nvPr>
                <p:ph idx="1"/>
              </p:nvPr>
            </p:nvSpPr>
            <p:spPr>
              <a:blipFill>
                <a:blip r:embed="rId2"/>
                <a:stretch>
                  <a:fillRect l="-126" t="-7923"/>
                </a:stretch>
              </a:blipFill>
            </p:spPr>
            <p:txBody>
              <a:bodyPr/>
              <a:lstStyle/>
              <a:p>
                <a:r>
                  <a:rPr lang="en-US">
                    <a:noFill/>
                  </a:rPr>
                  <a:t> </a:t>
                </a:r>
              </a:p>
            </p:txBody>
          </p:sp>
        </mc:Fallback>
      </mc:AlternateContent>
      <p:pic>
        <p:nvPicPr>
          <p:cNvPr id="5" name="Picture 4">
            <a:extLst>
              <a:ext uri="{FF2B5EF4-FFF2-40B4-BE49-F238E27FC236}">
                <a16:creationId xmlns:a16="http://schemas.microsoft.com/office/drawing/2014/main" id="{76CF4ACA-1F40-C24D-AFB9-2C0F56695DBA}"/>
              </a:ext>
            </a:extLst>
          </p:cNvPr>
          <p:cNvPicPr>
            <a:picLocks noChangeAspect="1"/>
          </p:cNvPicPr>
          <p:nvPr/>
        </p:nvPicPr>
        <p:blipFill>
          <a:blip r:embed="rId3"/>
          <a:stretch>
            <a:fillRect/>
          </a:stretch>
        </p:blipFill>
        <p:spPr>
          <a:xfrm>
            <a:off x="1337846" y="3308458"/>
            <a:ext cx="5407569" cy="1839600"/>
          </a:xfrm>
          <a:prstGeom prst="rect">
            <a:avLst/>
          </a:prstGeom>
        </p:spPr>
      </p:pic>
    </p:spTree>
    <p:extLst>
      <p:ext uri="{BB962C8B-B14F-4D97-AF65-F5344CB8AC3E}">
        <p14:creationId xmlns:p14="http://schemas.microsoft.com/office/powerpoint/2010/main" val="21274081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C84039-CDA2-7149-8D8A-B6E7AB9A7471}"/>
              </a:ext>
            </a:extLst>
          </p:cNvPr>
          <p:cNvSpPr>
            <a:spLocks noGrp="1"/>
          </p:cNvSpPr>
          <p:nvPr>
            <p:ph type="title"/>
          </p:nvPr>
        </p:nvSpPr>
        <p:spPr/>
        <p:txBody>
          <a:bodyPr/>
          <a:lstStyle/>
          <a:p>
            <a:r>
              <a:rPr lang="en-US" dirty="0"/>
              <a:t>Model 3 – Linear regression model on time series of Tweets volume</a:t>
            </a: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22794584-DF6B-E145-9410-F2E360786841}"/>
                  </a:ext>
                </a:extLst>
              </p:cNvPr>
              <p:cNvSpPr>
                <a:spLocks noGrp="1"/>
              </p:cNvSpPr>
              <p:nvPr>
                <p:ph idx="1"/>
              </p:nvPr>
            </p:nvSpPr>
            <p:spPr>
              <a:xfrm>
                <a:off x="1066800" y="1392518"/>
                <a:ext cx="10617882" cy="4642522"/>
              </a:xfrm>
            </p:spPr>
            <p:txBody>
              <a:bodyPr/>
              <a:lstStyle/>
              <a:p>
                <a:pPr>
                  <a:spcAft>
                    <a:spcPts val="900"/>
                  </a:spcAft>
                </a:pPr>
                <a:r>
                  <a:rPr lang="en-US" sz="1400" dirty="0"/>
                  <a:t>Model Structure (Constructed on a daily basis)</a:t>
                </a:r>
              </a:p>
              <a:p>
                <a:pPr marL="180975" indent="0" algn="ctr">
                  <a:buNone/>
                </a:pPr>
                <a14:m>
                  <m:oMathPara xmlns:m="http://schemas.openxmlformats.org/officeDocument/2006/math">
                    <m:oMathParaPr>
                      <m:jc m:val="center"/>
                    </m:oMathParaPr>
                    <m:oMath xmlns:m="http://schemas.openxmlformats.org/officeDocument/2006/math">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𝑦</m:t>
                          </m:r>
                        </m:e>
                        <m:sub>
                          <m:r>
                            <a:rPr lang="en-US" sz="1400" b="0" i="1" smtClean="0">
                              <a:latin typeface="Cambria Math" panose="02040503050406030204" pitchFamily="18" charset="0"/>
                            </a:rPr>
                            <m:t>𝑡</m:t>
                          </m:r>
                          <m:r>
                            <a:rPr lang="en-US" sz="1400" b="0" i="1" smtClean="0">
                              <a:latin typeface="Cambria Math" panose="02040503050406030204" pitchFamily="18" charset="0"/>
                            </a:rPr>
                            <m:t>+2</m:t>
                          </m:r>
                        </m:sub>
                      </m:sSub>
                      <m:r>
                        <a:rPr lang="en-US" sz="1400" b="0" i="1" smtClean="0">
                          <a:latin typeface="Cambria Math" panose="02040503050406030204" pitchFamily="18" charset="0"/>
                        </a:rPr>
                        <m:t>=</m:t>
                      </m:r>
                      <m:sSub>
                        <m:sSubPr>
                          <m:ctrlPr>
                            <a:rPr lang="en-US" sz="1400" b="0" i="1" smtClean="0">
                              <a:latin typeface="Cambria Math" panose="02040503050406030204" pitchFamily="18" charset="0"/>
                              <a:ea typeface="Cambria Math" panose="02040503050406030204" pitchFamily="18" charset="0"/>
                            </a:rPr>
                          </m:ctrlPr>
                        </m:sSubPr>
                        <m:e>
                          <m:r>
                            <a:rPr lang="en-US" sz="1400" b="0" i="1" smtClean="0">
                              <a:latin typeface="Cambria Math" panose="02040503050406030204" pitchFamily="18" charset="0"/>
                              <a:ea typeface="Cambria Math" panose="02040503050406030204" pitchFamily="18" charset="0"/>
                            </a:rPr>
                            <m:t>𝛽</m:t>
                          </m:r>
                        </m:e>
                        <m:sub>
                          <m:r>
                            <a:rPr lang="en-US" sz="1400" b="0" i="1" smtClean="0">
                              <a:latin typeface="Cambria Math" panose="02040503050406030204" pitchFamily="18" charset="0"/>
                              <a:ea typeface="Cambria Math" panose="02040503050406030204" pitchFamily="18" charset="0"/>
                            </a:rPr>
                            <m:t>0</m:t>
                          </m:r>
                        </m:sub>
                      </m:sSub>
                      <m:r>
                        <a:rPr lang="en-US" sz="1400" b="0" i="1" smtClean="0">
                          <a:latin typeface="Cambria Math" panose="02040503050406030204" pitchFamily="18" charset="0"/>
                          <a:ea typeface="Cambria Math" panose="02040503050406030204" pitchFamily="18" charset="0"/>
                        </a:rPr>
                        <m:t>+</m:t>
                      </m:r>
                      <m:sSub>
                        <m:sSubPr>
                          <m:ctrlPr>
                            <a:rPr lang="en-US" sz="1400" i="1">
                              <a:latin typeface="Cambria Math" panose="02040503050406030204" pitchFamily="18" charset="0"/>
                              <a:ea typeface="Cambria Math" panose="02040503050406030204" pitchFamily="18" charset="0"/>
                            </a:rPr>
                          </m:ctrlPr>
                        </m:sSubPr>
                        <m:e>
                          <m:r>
                            <a:rPr lang="en-US" sz="1400" i="1">
                              <a:latin typeface="Cambria Math" panose="02040503050406030204" pitchFamily="18" charset="0"/>
                              <a:ea typeface="Cambria Math" panose="02040503050406030204" pitchFamily="18" charset="0"/>
                            </a:rPr>
                            <m:t>𝛽</m:t>
                          </m:r>
                        </m:e>
                        <m:sub>
                          <m:r>
                            <a:rPr lang="en-US" sz="1400" b="0" i="1" smtClean="0">
                              <a:latin typeface="Cambria Math" panose="02040503050406030204" pitchFamily="18" charset="0"/>
                              <a:ea typeface="Cambria Math" panose="02040503050406030204" pitchFamily="18" charset="0"/>
                            </a:rPr>
                            <m:t>1</m:t>
                          </m:r>
                        </m:sub>
                      </m:sSub>
                      <m:sSub>
                        <m:sSubPr>
                          <m:ctrlPr>
                            <a:rPr lang="en-US" sz="1400" i="1" smtClean="0">
                              <a:latin typeface="Cambria Math" panose="02040503050406030204" pitchFamily="18" charset="0"/>
                              <a:ea typeface="Cambria Math" panose="02040503050406030204" pitchFamily="18" charset="0"/>
                            </a:rPr>
                          </m:ctrlPr>
                        </m:sSubPr>
                        <m:e>
                          <m:r>
                            <a:rPr lang="en-US" sz="1400" b="0" i="1" smtClean="0">
                              <a:latin typeface="Cambria Math" panose="02040503050406030204" pitchFamily="18" charset="0"/>
                              <a:ea typeface="Cambria Math" panose="02040503050406030204" pitchFamily="18" charset="0"/>
                            </a:rPr>
                            <m:t>𝑥</m:t>
                          </m:r>
                        </m:e>
                        <m:sub>
                          <m:r>
                            <a:rPr lang="en-US" sz="1400" b="0" i="1" smtClean="0">
                              <a:latin typeface="Cambria Math" panose="02040503050406030204" pitchFamily="18" charset="0"/>
                              <a:ea typeface="Cambria Math" panose="02040503050406030204" pitchFamily="18" charset="0"/>
                            </a:rPr>
                            <m:t>𝑡</m:t>
                          </m:r>
                        </m:sub>
                      </m:sSub>
                      <m:r>
                        <a:rPr lang="en-US" sz="1400" i="1">
                          <a:latin typeface="Cambria Math" panose="02040503050406030204" pitchFamily="18" charset="0"/>
                          <a:ea typeface="Cambria Math" panose="02040503050406030204" pitchFamily="18" charset="0"/>
                        </a:rPr>
                        <m:t>+</m:t>
                      </m:r>
                      <m:sSub>
                        <m:sSubPr>
                          <m:ctrlPr>
                            <a:rPr lang="en-US" sz="1400" i="1">
                              <a:latin typeface="Cambria Math" panose="02040503050406030204" pitchFamily="18" charset="0"/>
                              <a:ea typeface="Cambria Math" panose="02040503050406030204" pitchFamily="18" charset="0"/>
                            </a:rPr>
                          </m:ctrlPr>
                        </m:sSubPr>
                        <m:e>
                          <m:r>
                            <a:rPr lang="en-US" sz="1400" i="1">
                              <a:latin typeface="Cambria Math" panose="02040503050406030204" pitchFamily="18" charset="0"/>
                              <a:ea typeface="Cambria Math" panose="02040503050406030204" pitchFamily="18" charset="0"/>
                            </a:rPr>
                            <m:t>𝛽</m:t>
                          </m:r>
                        </m:e>
                        <m:sub>
                          <m:r>
                            <a:rPr lang="en-US" sz="1400" b="0" i="1" smtClean="0">
                              <a:latin typeface="Cambria Math" panose="02040503050406030204" pitchFamily="18" charset="0"/>
                              <a:ea typeface="Cambria Math" panose="02040503050406030204" pitchFamily="18" charset="0"/>
                            </a:rPr>
                            <m:t>2</m:t>
                          </m:r>
                        </m:sub>
                      </m:sSub>
                      <m:sSub>
                        <m:sSubPr>
                          <m:ctrlPr>
                            <a:rPr lang="en-US" sz="1400" i="1">
                              <a:latin typeface="Cambria Math" panose="02040503050406030204" pitchFamily="18" charset="0"/>
                              <a:ea typeface="Cambria Math" panose="02040503050406030204" pitchFamily="18" charset="0"/>
                            </a:rPr>
                          </m:ctrlPr>
                        </m:sSubPr>
                        <m:e>
                          <m:r>
                            <a:rPr lang="en-US" sz="1400" i="1">
                              <a:latin typeface="Cambria Math" panose="02040503050406030204" pitchFamily="18" charset="0"/>
                              <a:ea typeface="Cambria Math" panose="02040503050406030204" pitchFamily="18" charset="0"/>
                            </a:rPr>
                            <m:t>𝑥</m:t>
                          </m:r>
                        </m:e>
                        <m:sub>
                          <m:r>
                            <a:rPr lang="en-US" sz="1400" i="1">
                              <a:latin typeface="Cambria Math" panose="02040503050406030204" pitchFamily="18" charset="0"/>
                              <a:ea typeface="Cambria Math" panose="02040503050406030204" pitchFamily="18" charset="0"/>
                            </a:rPr>
                            <m:t>𝑡</m:t>
                          </m:r>
                          <m:r>
                            <a:rPr lang="en-US" sz="1400" b="0" i="1" smtClean="0">
                              <a:latin typeface="Cambria Math" panose="02040503050406030204" pitchFamily="18" charset="0"/>
                              <a:ea typeface="Cambria Math" panose="02040503050406030204" pitchFamily="18" charset="0"/>
                            </a:rPr>
                            <m:t>−1</m:t>
                          </m:r>
                        </m:sub>
                      </m:sSub>
                      <m:r>
                        <a:rPr lang="en-US" sz="1400" i="1">
                          <a:latin typeface="Cambria Math" panose="02040503050406030204" pitchFamily="18" charset="0"/>
                          <a:ea typeface="Cambria Math" panose="02040503050406030204" pitchFamily="18" charset="0"/>
                        </a:rPr>
                        <m:t>+</m:t>
                      </m:r>
                      <m:sSub>
                        <m:sSubPr>
                          <m:ctrlPr>
                            <a:rPr lang="en-US" sz="1400" i="1">
                              <a:latin typeface="Cambria Math" panose="02040503050406030204" pitchFamily="18" charset="0"/>
                              <a:ea typeface="Cambria Math" panose="02040503050406030204" pitchFamily="18" charset="0"/>
                            </a:rPr>
                          </m:ctrlPr>
                        </m:sSubPr>
                        <m:e>
                          <m:r>
                            <a:rPr lang="en-US" sz="1400" i="1">
                              <a:latin typeface="Cambria Math" panose="02040503050406030204" pitchFamily="18" charset="0"/>
                              <a:ea typeface="Cambria Math" panose="02040503050406030204" pitchFamily="18" charset="0"/>
                            </a:rPr>
                            <m:t>𝛽</m:t>
                          </m:r>
                        </m:e>
                        <m:sub>
                          <m:r>
                            <a:rPr lang="en-US" sz="1400" b="0" i="1" smtClean="0">
                              <a:latin typeface="Cambria Math" panose="02040503050406030204" pitchFamily="18" charset="0"/>
                              <a:ea typeface="Cambria Math" panose="02040503050406030204" pitchFamily="18" charset="0"/>
                            </a:rPr>
                            <m:t>3</m:t>
                          </m:r>
                        </m:sub>
                      </m:sSub>
                      <m:sSub>
                        <m:sSubPr>
                          <m:ctrlPr>
                            <a:rPr lang="en-US" sz="1400" i="1">
                              <a:latin typeface="Cambria Math" panose="02040503050406030204" pitchFamily="18" charset="0"/>
                              <a:ea typeface="Cambria Math" panose="02040503050406030204" pitchFamily="18" charset="0"/>
                            </a:rPr>
                          </m:ctrlPr>
                        </m:sSubPr>
                        <m:e>
                          <m:r>
                            <a:rPr lang="en-US" sz="1400" i="1">
                              <a:latin typeface="Cambria Math" panose="02040503050406030204" pitchFamily="18" charset="0"/>
                              <a:ea typeface="Cambria Math" panose="02040503050406030204" pitchFamily="18" charset="0"/>
                            </a:rPr>
                            <m:t>𝑥</m:t>
                          </m:r>
                        </m:e>
                        <m:sub>
                          <m:r>
                            <a:rPr lang="en-US" sz="1400" i="1">
                              <a:latin typeface="Cambria Math" panose="02040503050406030204" pitchFamily="18" charset="0"/>
                              <a:ea typeface="Cambria Math" panose="02040503050406030204" pitchFamily="18" charset="0"/>
                            </a:rPr>
                            <m:t>𝑡</m:t>
                          </m:r>
                          <m:r>
                            <a:rPr lang="en-US" sz="1400" b="0" i="1" smtClean="0">
                              <a:latin typeface="Cambria Math" panose="02040503050406030204" pitchFamily="18" charset="0"/>
                              <a:ea typeface="Cambria Math" panose="02040503050406030204" pitchFamily="18" charset="0"/>
                            </a:rPr>
                            <m:t>−2</m:t>
                          </m:r>
                        </m:sub>
                      </m:sSub>
                      <m:r>
                        <a:rPr lang="en-US" sz="1400" i="1">
                          <a:latin typeface="Cambria Math" panose="02040503050406030204" pitchFamily="18" charset="0"/>
                          <a:ea typeface="Cambria Math" panose="02040503050406030204" pitchFamily="18" charset="0"/>
                        </a:rPr>
                        <m:t>+</m:t>
                      </m:r>
                      <m:sSub>
                        <m:sSubPr>
                          <m:ctrlPr>
                            <a:rPr lang="en-US" sz="1400" i="1">
                              <a:latin typeface="Cambria Math" panose="02040503050406030204" pitchFamily="18" charset="0"/>
                              <a:ea typeface="Cambria Math" panose="02040503050406030204" pitchFamily="18" charset="0"/>
                            </a:rPr>
                          </m:ctrlPr>
                        </m:sSubPr>
                        <m:e>
                          <m:r>
                            <a:rPr lang="en-US" sz="1400" i="1">
                              <a:latin typeface="Cambria Math" panose="02040503050406030204" pitchFamily="18" charset="0"/>
                              <a:ea typeface="Cambria Math" panose="02040503050406030204" pitchFamily="18" charset="0"/>
                            </a:rPr>
                            <m:t>𝛽</m:t>
                          </m:r>
                        </m:e>
                        <m:sub>
                          <m:r>
                            <a:rPr lang="en-US" sz="1400" b="0" i="1" smtClean="0">
                              <a:latin typeface="Cambria Math" panose="02040503050406030204" pitchFamily="18" charset="0"/>
                              <a:ea typeface="Cambria Math" panose="02040503050406030204" pitchFamily="18" charset="0"/>
                            </a:rPr>
                            <m:t>4</m:t>
                          </m:r>
                        </m:sub>
                      </m:sSub>
                      <m:sSub>
                        <m:sSubPr>
                          <m:ctrlPr>
                            <a:rPr lang="en-US" sz="1400" i="1">
                              <a:latin typeface="Cambria Math" panose="02040503050406030204" pitchFamily="18" charset="0"/>
                              <a:ea typeface="Cambria Math" panose="02040503050406030204" pitchFamily="18" charset="0"/>
                            </a:rPr>
                          </m:ctrlPr>
                        </m:sSubPr>
                        <m:e>
                          <m:r>
                            <a:rPr lang="en-US" sz="1400" i="1">
                              <a:latin typeface="Cambria Math" panose="02040503050406030204" pitchFamily="18" charset="0"/>
                              <a:ea typeface="Cambria Math" panose="02040503050406030204" pitchFamily="18" charset="0"/>
                            </a:rPr>
                            <m:t>𝑥</m:t>
                          </m:r>
                        </m:e>
                        <m:sub>
                          <m:r>
                            <a:rPr lang="en-US" sz="1400" i="1">
                              <a:latin typeface="Cambria Math" panose="02040503050406030204" pitchFamily="18" charset="0"/>
                              <a:ea typeface="Cambria Math" panose="02040503050406030204" pitchFamily="18" charset="0"/>
                            </a:rPr>
                            <m:t>𝑡</m:t>
                          </m:r>
                          <m:r>
                            <a:rPr lang="en-US" sz="1400" b="0" i="1" smtClean="0">
                              <a:latin typeface="Cambria Math" panose="02040503050406030204" pitchFamily="18" charset="0"/>
                              <a:ea typeface="Cambria Math" panose="02040503050406030204" pitchFamily="18" charset="0"/>
                            </a:rPr>
                            <m:t>−3</m:t>
                          </m:r>
                        </m:sub>
                      </m:sSub>
                    </m:oMath>
                  </m:oMathPara>
                </a14:m>
                <a:endParaRPr lang="en-US" sz="1400" b="0" dirty="0">
                  <a:ea typeface="Cambria Math" panose="02040503050406030204" pitchFamily="18" charset="0"/>
                </a:endParaRPr>
              </a:p>
              <a:p>
                <a:pPr marL="180975" indent="0" algn="ctr">
                  <a:spcBef>
                    <a:spcPts val="0"/>
                  </a:spcBef>
                  <a:buNone/>
                </a:pPr>
                <a:endParaRPr lang="en-US" sz="800" b="0" dirty="0">
                  <a:ea typeface="Cambria Math" panose="02040503050406030204" pitchFamily="18" charset="0"/>
                </a:endParaRPr>
              </a:p>
              <a:p>
                <a:pPr marL="180975" indent="0" algn="ctr">
                  <a:buNone/>
                </a:pPr>
                <a14:m>
                  <m:oMathPara xmlns:m="http://schemas.openxmlformats.org/officeDocument/2006/math">
                    <m:oMathParaPr>
                      <m:jc m:val="center"/>
                    </m:oMathParaPr>
                    <m:oMath xmlns:m="http://schemas.openxmlformats.org/officeDocument/2006/math">
                      <m:sSub>
                        <m:sSubPr>
                          <m:ctrlPr>
                            <a:rPr lang="en-US" sz="1400" i="1">
                              <a:latin typeface="Cambria Math" panose="02040503050406030204" pitchFamily="18" charset="0"/>
                            </a:rPr>
                          </m:ctrlPr>
                        </m:sSubPr>
                        <m:e>
                          <m:r>
                            <a:rPr lang="en-US" sz="1400" i="1">
                              <a:latin typeface="Cambria Math" panose="02040503050406030204" pitchFamily="18" charset="0"/>
                            </a:rPr>
                            <m:t>𝑦</m:t>
                          </m:r>
                        </m:e>
                        <m:sub>
                          <m:r>
                            <a:rPr lang="en-US" sz="1400" i="1">
                              <a:latin typeface="Cambria Math" panose="02040503050406030204" pitchFamily="18" charset="0"/>
                            </a:rPr>
                            <m:t>𝑡</m:t>
                          </m:r>
                          <m:r>
                            <a:rPr lang="en-US" sz="1400" b="0" i="1" smtClean="0">
                              <a:latin typeface="Cambria Math" panose="02040503050406030204" pitchFamily="18" charset="0"/>
                            </a:rPr>
                            <m:t>+2</m:t>
                          </m:r>
                        </m:sub>
                      </m:sSub>
                      <m:r>
                        <a:rPr lang="en-US" sz="1400" b="0" i="1" smtClean="0">
                          <a:latin typeface="Cambria Math" panose="02040503050406030204" pitchFamily="18" charset="0"/>
                        </a:rPr>
                        <m:t>:</m:t>
                      </m:r>
                      <m:r>
                        <a:rPr lang="en-US" sz="1400" b="0" i="1" smtClean="0">
                          <a:latin typeface="Cambria Math" panose="02040503050406030204" pitchFamily="18" charset="0"/>
                        </a:rPr>
                        <m:t>𝑜𝑝𝑒𝑛</m:t>
                      </m:r>
                      <m:r>
                        <a:rPr lang="en-US" sz="1400" b="0" i="1" smtClean="0">
                          <a:latin typeface="Cambria Math" panose="02040503050406030204" pitchFamily="18" charset="0"/>
                        </a:rPr>
                        <m:t> </m:t>
                      </m:r>
                      <m:r>
                        <a:rPr lang="en-US" sz="1400" b="0" i="1" smtClean="0">
                          <a:latin typeface="Cambria Math" panose="02040503050406030204" pitchFamily="18" charset="0"/>
                        </a:rPr>
                        <m:t>𝑝𝑟𝑖𝑐𝑒</m:t>
                      </m:r>
                      <m:r>
                        <a:rPr lang="en-US" sz="1400" b="0" i="1" smtClean="0">
                          <a:latin typeface="Cambria Math" panose="02040503050406030204" pitchFamily="18" charset="0"/>
                        </a:rPr>
                        <m:t> </m:t>
                      </m:r>
                      <m:r>
                        <a:rPr lang="en-US" sz="1400" b="0" i="1" smtClean="0">
                          <a:latin typeface="Cambria Math" panose="02040503050406030204" pitchFamily="18" charset="0"/>
                        </a:rPr>
                        <m:t>𝑜𝑓</m:t>
                      </m:r>
                      <m:r>
                        <a:rPr lang="en-US" sz="1400" b="0" i="1" smtClean="0">
                          <a:latin typeface="Cambria Math" panose="02040503050406030204" pitchFamily="18" charset="0"/>
                        </a:rPr>
                        <m:t> </m:t>
                      </m:r>
                      <m:r>
                        <a:rPr lang="en-US" sz="1400" b="0" i="1" smtClean="0">
                          <a:latin typeface="Cambria Math" panose="02040503050406030204" pitchFamily="18" charset="0"/>
                        </a:rPr>
                        <m:t>𝐵𝑇𝐶</m:t>
                      </m:r>
                      <m:r>
                        <a:rPr lang="en-US" sz="1400" b="0" i="1" smtClean="0">
                          <a:latin typeface="Cambria Math" panose="02040503050406030204" pitchFamily="18" charset="0"/>
                        </a:rPr>
                        <m:t> </m:t>
                      </m:r>
                      <m:r>
                        <a:rPr lang="en-US" sz="1400" b="0" i="1" smtClean="0">
                          <a:latin typeface="Cambria Math" panose="02040503050406030204" pitchFamily="18" charset="0"/>
                        </a:rPr>
                        <m:t>𝑎𝑡</m:t>
                      </m:r>
                      <m:r>
                        <a:rPr lang="en-US" sz="1400" b="0" i="1" smtClean="0">
                          <a:latin typeface="Cambria Math" panose="02040503050406030204" pitchFamily="18" charset="0"/>
                        </a:rPr>
                        <m:t> </m:t>
                      </m:r>
                      <m:r>
                        <a:rPr lang="en-US" sz="1400" b="0" i="1" smtClean="0">
                          <a:latin typeface="Cambria Math" panose="02040503050406030204" pitchFamily="18" charset="0"/>
                        </a:rPr>
                        <m:t>𝑡𝑖𝑚𝑒</m:t>
                      </m:r>
                      <m:r>
                        <a:rPr lang="en-US" sz="1400" b="0" i="1" smtClean="0">
                          <a:latin typeface="Cambria Math" panose="02040503050406030204" pitchFamily="18" charset="0"/>
                        </a:rPr>
                        <m:t> </m:t>
                      </m:r>
                      <m:r>
                        <a:rPr lang="en-US" sz="1400" b="0" i="1" smtClean="0">
                          <a:latin typeface="Cambria Math" panose="02040503050406030204" pitchFamily="18" charset="0"/>
                        </a:rPr>
                        <m:t>𝑡</m:t>
                      </m:r>
                      <m:r>
                        <a:rPr lang="en-US" sz="1400" b="0" i="1" smtClean="0">
                          <a:latin typeface="Cambria Math" panose="02040503050406030204" pitchFamily="18" charset="0"/>
                        </a:rPr>
                        <m:t>+2</m:t>
                      </m:r>
                    </m:oMath>
                  </m:oMathPara>
                </a14:m>
                <a:endParaRPr lang="en-US" sz="1400" b="0" dirty="0">
                  <a:ea typeface="Cambria Math" panose="02040503050406030204" pitchFamily="18" charset="0"/>
                </a:endParaRPr>
              </a:p>
              <a:p>
                <a:pPr marL="0" indent="0" algn="ctr">
                  <a:spcBef>
                    <a:spcPts val="0"/>
                  </a:spcBef>
                  <a:buNone/>
                </a:pPr>
                <a:endParaRPr lang="en-US" sz="800" b="0" i="1" dirty="0">
                  <a:latin typeface="Cambria Math" panose="02040503050406030204" pitchFamily="18" charset="0"/>
                </a:endParaRPr>
              </a:p>
              <a:p>
                <a:pPr marL="0" indent="0" algn="ctr">
                  <a:buNone/>
                </a:pPr>
                <a14:m>
                  <m:oMathPara xmlns:m="http://schemas.openxmlformats.org/officeDocument/2006/math">
                    <m:oMathParaPr>
                      <m:jc m:val="centerGroup"/>
                    </m:oMathParaPr>
                    <m:oMath xmlns:m="http://schemas.openxmlformats.org/officeDocument/2006/math">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𝑥</m:t>
                          </m:r>
                        </m:e>
                        <m:sub>
                          <m:r>
                            <a:rPr lang="en-US" sz="1400" b="0" i="1" smtClean="0">
                              <a:latin typeface="Cambria Math" panose="02040503050406030204" pitchFamily="18" charset="0"/>
                            </a:rPr>
                            <m:t>𝑡</m:t>
                          </m:r>
                        </m:sub>
                      </m:sSub>
                      <m:r>
                        <a:rPr lang="en-US" sz="1400" b="0" i="1" smtClean="0">
                          <a:latin typeface="Cambria Math" panose="02040503050406030204" pitchFamily="18" charset="0"/>
                        </a:rPr>
                        <m:t>:</m:t>
                      </m:r>
                      <m:r>
                        <a:rPr lang="en-US" sz="1400" b="0" i="1" smtClean="0">
                          <a:latin typeface="Cambria Math" panose="02040503050406030204" pitchFamily="18" charset="0"/>
                        </a:rPr>
                        <m:t>𝑁𝑢𝑚𝑏𝑒𝑟</m:t>
                      </m:r>
                      <m:r>
                        <a:rPr lang="en-US" sz="1400" b="0" i="1" smtClean="0">
                          <a:latin typeface="Cambria Math" panose="02040503050406030204" pitchFamily="18" charset="0"/>
                        </a:rPr>
                        <m:t> </m:t>
                      </m:r>
                      <m:r>
                        <a:rPr lang="en-US" sz="1400" b="0" i="1" smtClean="0">
                          <a:latin typeface="Cambria Math" panose="02040503050406030204" pitchFamily="18" charset="0"/>
                        </a:rPr>
                        <m:t>𝑜𝑓</m:t>
                      </m:r>
                      <m:r>
                        <a:rPr lang="en-US" sz="1400" b="0" i="1" smtClean="0">
                          <a:latin typeface="Cambria Math" panose="02040503050406030204" pitchFamily="18" charset="0"/>
                        </a:rPr>
                        <m:t> </m:t>
                      </m:r>
                      <m:r>
                        <a:rPr lang="en-US" sz="1400" b="0" i="1" smtClean="0">
                          <a:latin typeface="Cambria Math" panose="02040503050406030204" pitchFamily="18" charset="0"/>
                        </a:rPr>
                        <m:t>𝐵𝑇𝐶</m:t>
                      </m:r>
                      <m:r>
                        <a:rPr lang="en-US" sz="1400" b="0" i="1" smtClean="0">
                          <a:latin typeface="Cambria Math" panose="02040503050406030204" pitchFamily="18" charset="0"/>
                        </a:rPr>
                        <m:t> </m:t>
                      </m:r>
                      <m:r>
                        <a:rPr lang="en-US" sz="1400" b="0" i="1" smtClean="0">
                          <a:latin typeface="Cambria Math" panose="02040503050406030204" pitchFamily="18" charset="0"/>
                        </a:rPr>
                        <m:t>𝑇𝑤𝑒𝑒𝑡𝑠</m:t>
                      </m:r>
                      <m:r>
                        <a:rPr lang="en-US" sz="1400" b="0" i="1" smtClean="0">
                          <a:latin typeface="Cambria Math" panose="02040503050406030204" pitchFamily="18" charset="0"/>
                        </a:rPr>
                        <m:t> </m:t>
                      </m:r>
                      <m:r>
                        <a:rPr lang="en-US" sz="1400" b="0" i="1" smtClean="0">
                          <a:latin typeface="Cambria Math" panose="02040503050406030204" pitchFamily="18" charset="0"/>
                        </a:rPr>
                        <m:t>𝑎𝑡</m:t>
                      </m:r>
                      <m:r>
                        <a:rPr lang="en-US" sz="1400" b="0" i="1" smtClean="0">
                          <a:latin typeface="Cambria Math" panose="02040503050406030204" pitchFamily="18" charset="0"/>
                        </a:rPr>
                        <m:t> </m:t>
                      </m:r>
                      <m:r>
                        <a:rPr lang="en-US" sz="1400" b="0" i="1" smtClean="0">
                          <a:latin typeface="Cambria Math" panose="02040503050406030204" pitchFamily="18" charset="0"/>
                        </a:rPr>
                        <m:t>𝑡𝑖𝑚𝑒</m:t>
                      </m:r>
                      <m:r>
                        <a:rPr lang="en-US" sz="1400" b="0" i="1" smtClean="0">
                          <a:latin typeface="Cambria Math" panose="02040503050406030204" pitchFamily="18" charset="0"/>
                        </a:rPr>
                        <m:t> </m:t>
                      </m:r>
                      <m:r>
                        <a:rPr lang="en-US" sz="1400" b="0" i="1" smtClean="0">
                          <a:latin typeface="Cambria Math" panose="02040503050406030204" pitchFamily="18" charset="0"/>
                        </a:rPr>
                        <m:t>𝑡</m:t>
                      </m:r>
                    </m:oMath>
                  </m:oMathPara>
                </a14:m>
                <a:endParaRPr lang="en-US" sz="1400" b="0" dirty="0"/>
              </a:p>
              <a:p>
                <a:r>
                  <a:rPr lang="en-US" sz="1400" dirty="0"/>
                  <a:t>Regression result (Training data is from APR18-DEC18)</a:t>
                </a:r>
              </a:p>
              <a:p>
                <a:endParaRPr lang="en-US" sz="1400" dirty="0"/>
              </a:p>
              <a:p>
                <a:endParaRPr lang="en-US" sz="1400" dirty="0"/>
              </a:p>
              <a:p>
                <a:endParaRPr lang="en-US" sz="1400" dirty="0"/>
              </a:p>
              <a:p>
                <a:endParaRPr lang="en-US" sz="1400" dirty="0"/>
              </a:p>
              <a:p>
                <a:endParaRPr lang="en-US" sz="1400" dirty="0"/>
              </a:p>
              <a:p>
                <a:endParaRPr lang="en-US" sz="1400" dirty="0"/>
              </a:p>
              <a:p>
                <a:pPr marL="0" indent="0">
                  <a:buNone/>
                </a:pPr>
                <a:endParaRPr lang="en-US" sz="1400" dirty="0"/>
              </a:p>
            </p:txBody>
          </p:sp>
        </mc:Choice>
        <mc:Fallback>
          <p:sp>
            <p:nvSpPr>
              <p:cNvPr id="3" name="Content Placeholder 2">
                <a:extLst>
                  <a:ext uri="{FF2B5EF4-FFF2-40B4-BE49-F238E27FC236}">
                    <a16:creationId xmlns:a16="http://schemas.microsoft.com/office/drawing/2014/main" id="{22794584-DF6B-E145-9410-F2E360786841}"/>
                  </a:ext>
                </a:extLst>
              </p:cNvPr>
              <p:cNvSpPr>
                <a:spLocks noGrp="1" noRot="1" noChangeAspect="1" noMove="1" noResize="1" noEditPoints="1" noAdjustHandles="1" noChangeArrowheads="1" noChangeShapeType="1" noTextEdit="1"/>
              </p:cNvSpPr>
              <p:nvPr>
                <p:ph idx="1"/>
              </p:nvPr>
            </p:nvSpPr>
            <p:spPr>
              <a:xfrm>
                <a:off x="1066800" y="1392518"/>
                <a:ext cx="10617882" cy="4642522"/>
              </a:xfrm>
              <a:blipFill>
                <a:blip r:embed="rId2"/>
                <a:stretch>
                  <a:fillRect l="-120" t="-273"/>
                </a:stretch>
              </a:blipFill>
            </p:spPr>
            <p:txBody>
              <a:bodyPr/>
              <a:lstStyle/>
              <a:p>
                <a:r>
                  <a:rPr lang="en-US">
                    <a:noFill/>
                  </a:rPr>
                  <a:t> </a:t>
                </a:r>
              </a:p>
            </p:txBody>
          </p:sp>
        </mc:Fallback>
      </mc:AlternateContent>
      <p:pic>
        <p:nvPicPr>
          <p:cNvPr id="4" name="Picture 3">
            <a:extLst>
              <a:ext uri="{FF2B5EF4-FFF2-40B4-BE49-F238E27FC236}">
                <a16:creationId xmlns:a16="http://schemas.microsoft.com/office/drawing/2014/main" id="{DABF2924-9389-B74A-A321-B8D9579D2CF9}"/>
              </a:ext>
            </a:extLst>
          </p:cNvPr>
          <p:cNvPicPr>
            <a:picLocks noChangeAspect="1"/>
          </p:cNvPicPr>
          <p:nvPr/>
        </p:nvPicPr>
        <p:blipFill>
          <a:blip r:embed="rId3"/>
          <a:stretch>
            <a:fillRect/>
          </a:stretch>
        </p:blipFill>
        <p:spPr>
          <a:xfrm>
            <a:off x="1325573" y="3102915"/>
            <a:ext cx="5733581" cy="3193387"/>
          </a:xfrm>
          <a:prstGeom prst="rect">
            <a:avLst/>
          </a:prstGeom>
        </p:spPr>
      </p:pic>
    </p:spTree>
    <p:extLst>
      <p:ext uri="{BB962C8B-B14F-4D97-AF65-F5344CB8AC3E}">
        <p14:creationId xmlns:p14="http://schemas.microsoft.com/office/powerpoint/2010/main" val="815493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C84039-CDA2-7149-8D8A-B6E7AB9A7471}"/>
              </a:ext>
            </a:extLst>
          </p:cNvPr>
          <p:cNvSpPr>
            <a:spLocks noGrp="1"/>
          </p:cNvSpPr>
          <p:nvPr>
            <p:ph type="title"/>
          </p:nvPr>
        </p:nvSpPr>
        <p:spPr/>
        <p:txBody>
          <a:bodyPr/>
          <a:lstStyle/>
          <a:p>
            <a:r>
              <a:rPr lang="en-US" dirty="0"/>
              <a:t>Model 3 – Linear regression model on time series of Tweets volume</a:t>
            </a: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22794584-DF6B-E145-9410-F2E360786841}"/>
                  </a:ext>
                </a:extLst>
              </p:cNvPr>
              <p:cNvSpPr>
                <a:spLocks noGrp="1"/>
              </p:cNvSpPr>
              <p:nvPr>
                <p:ph idx="1"/>
              </p:nvPr>
            </p:nvSpPr>
            <p:spPr>
              <a:xfrm>
                <a:off x="1066800" y="1392518"/>
                <a:ext cx="10617882" cy="4642522"/>
              </a:xfrm>
            </p:spPr>
            <p:txBody>
              <a:bodyPr/>
              <a:lstStyle/>
              <a:p>
                <a:r>
                  <a:rPr lang="en-US" sz="1400" dirty="0"/>
                  <a:t>Trading Strategy</a:t>
                </a:r>
              </a:p>
              <a:p>
                <a:pPr lvl="1"/>
                <a:r>
                  <a:rPr lang="en-US" sz="1400" dirty="0"/>
                  <a:t>At the end of day </a:t>
                </a:r>
                <a14:m>
                  <m:oMath xmlns:m="http://schemas.openxmlformats.org/officeDocument/2006/math">
                    <m:r>
                      <a:rPr lang="en-US" sz="1400" b="1" i="1" smtClean="0">
                        <a:latin typeface="Cambria Math" panose="02040503050406030204" pitchFamily="18" charset="0"/>
                        <a:ea typeface="Cambria Math" panose="02040503050406030204" pitchFamily="18" charset="0"/>
                      </a:rPr>
                      <m:t>𝒕</m:t>
                    </m:r>
                  </m:oMath>
                </a14:m>
                <a:r>
                  <a:rPr lang="en-US" sz="1400" dirty="0"/>
                  <a:t>, We calculated predicted </a:t>
                </a:r>
                <a14:m>
                  <m:oMath xmlns:m="http://schemas.openxmlformats.org/officeDocument/2006/math">
                    <m:sSub>
                      <m:sSubPr>
                        <m:ctrlPr>
                          <a:rPr lang="en-US" sz="1400" i="1">
                            <a:latin typeface="Cambria Math" panose="02040503050406030204" pitchFamily="18" charset="0"/>
                          </a:rPr>
                        </m:ctrlPr>
                      </m:sSubPr>
                      <m:e>
                        <m:acc>
                          <m:accPr>
                            <m:chr m:val="̂"/>
                            <m:ctrlPr>
                              <a:rPr lang="en-US" sz="1400" i="1">
                                <a:latin typeface="Cambria Math" panose="02040503050406030204" pitchFamily="18" charset="0"/>
                              </a:rPr>
                            </m:ctrlPr>
                          </m:accPr>
                          <m:e>
                            <m:r>
                              <a:rPr lang="en-US" sz="1400" i="1">
                                <a:latin typeface="Cambria Math" panose="02040503050406030204" pitchFamily="18" charset="0"/>
                              </a:rPr>
                              <m:t>𝑦</m:t>
                            </m:r>
                          </m:e>
                        </m:acc>
                      </m:e>
                      <m:sub>
                        <m:r>
                          <a:rPr lang="en-US" sz="1400" i="1">
                            <a:latin typeface="Cambria Math" panose="02040503050406030204" pitchFamily="18" charset="0"/>
                          </a:rPr>
                          <m:t>𝑡</m:t>
                        </m:r>
                        <m:r>
                          <a:rPr lang="en-US" sz="1400" i="1">
                            <a:latin typeface="Cambria Math" panose="02040503050406030204" pitchFamily="18" charset="0"/>
                          </a:rPr>
                          <m:t>+2</m:t>
                        </m:r>
                      </m:sub>
                    </m:sSub>
                  </m:oMath>
                </a14:m>
                <a:r>
                  <a:rPr lang="en-US" sz="1400" dirty="0"/>
                  <a:t> and </a:t>
                </a:r>
                <a14:m>
                  <m:oMath xmlns:m="http://schemas.openxmlformats.org/officeDocument/2006/math">
                    <m:sSub>
                      <m:sSubPr>
                        <m:ctrlPr>
                          <a:rPr lang="en-US" sz="1400" i="1">
                            <a:latin typeface="Cambria Math" panose="02040503050406030204" pitchFamily="18" charset="0"/>
                          </a:rPr>
                        </m:ctrlPr>
                      </m:sSubPr>
                      <m:e>
                        <m:acc>
                          <m:accPr>
                            <m:chr m:val="̂"/>
                            <m:ctrlPr>
                              <a:rPr lang="en-US" sz="1400" i="1">
                                <a:latin typeface="Cambria Math" panose="02040503050406030204" pitchFamily="18" charset="0"/>
                              </a:rPr>
                            </m:ctrlPr>
                          </m:accPr>
                          <m:e>
                            <m:r>
                              <a:rPr lang="en-US" sz="1400" i="1">
                                <a:latin typeface="Cambria Math" panose="02040503050406030204" pitchFamily="18" charset="0"/>
                              </a:rPr>
                              <m:t>𝑦</m:t>
                            </m:r>
                          </m:e>
                        </m:acc>
                      </m:e>
                      <m:sub>
                        <m:r>
                          <a:rPr lang="en-US" sz="1400" i="1">
                            <a:latin typeface="Cambria Math" panose="02040503050406030204" pitchFamily="18" charset="0"/>
                          </a:rPr>
                          <m:t>𝑡</m:t>
                        </m:r>
                        <m:r>
                          <a:rPr lang="en-US" sz="1400" i="1">
                            <a:latin typeface="Cambria Math" panose="02040503050406030204" pitchFamily="18" charset="0"/>
                          </a:rPr>
                          <m:t>+1</m:t>
                        </m:r>
                      </m:sub>
                    </m:sSub>
                  </m:oMath>
                </a14:m>
                <a:r>
                  <a:rPr lang="en-US" sz="1400" dirty="0"/>
                  <a:t>, i.e. the predicted open price of BTC at day </a:t>
                </a:r>
                <a14:m>
                  <m:oMath xmlns:m="http://schemas.openxmlformats.org/officeDocument/2006/math">
                    <m:r>
                      <a:rPr lang="en-US" sz="1400" b="1" i="1">
                        <a:latin typeface="Cambria Math" panose="02040503050406030204" pitchFamily="18" charset="0"/>
                        <a:ea typeface="Cambria Math" panose="02040503050406030204" pitchFamily="18" charset="0"/>
                      </a:rPr>
                      <m:t>𝒕</m:t>
                    </m:r>
                    <m:r>
                      <a:rPr lang="en-US" sz="1400" b="1" i="1" smtClean="0">
                        <a:latin typeface="Cambria Math" panose="02040503050406030204" pitchFamily="18" charset="0"/>
                        <a:ea typeface="Cambria Math" panose="02040503050406030204" pitchFamily="18" charset="0"/>
                      </a:rPr>
                      <m:t>+</m:t>
                    </m:r>
                    <m:r>
                      <a:rPr lang="en-US" sz="1400" b="1" i="1" smtClean="0">
                        <a:latin typeface="Cambria Math" panose="02040503050406030204" pitchFamily="18" charset="0"/>
                        <a:ea typeface="Cambria Math" panose="02040503050406030204" pitchFamily="18" charset="0"/>
                      </a:rPr>
                      <m:t>𝟏</m:t>
                    </m:r>
                  </m:oMath>
                </a14:m>
                <a:r>
                  <a:rPr lang="en-US" sz="1400" dirty="0"/>
                  <a:t> &amp; </a:t>
                </a:r>
                <a14:m>
                  <m:oMath xmlns:m="http://schemas.openxmlformats.org/officeDocument/2006/math">
                    <m:r>
                      <a:rPr lang="en-US" sz="1400" b="1" i="1">
                        <a:latin typeface="Cambria Math" panose="02040503050406030204" pitchFamily="18" charset="0"/>
                        <a:ea typeface="Cambria Math" panose="02040503050406030204" pitchFamily="18" charset="0"/>
                      </a:rPr>
                      <m:t>𝒕</m:t>
                    </m:r>
                    <m:r>
                      <a:rPr lang="en-US" sz="1400" b="1" i="1">
                        <a:latin typeface="Cambria Math" panose="02040503050406030204" pitchFamily="18" charset="0"/>
                        <a:ea typeface="Cambria Math" panose="02040503050406030204" pitchFamily="18" charset="0"/>
                      </a:rPr>
                      <m:t>+</m:t>
                    </m:r>
                    <m:r>
                      <a:rPr lang="en-US" sz="1400" b="1" i="1" smtClean="0">
                        <a:latin typeface="Cambria Math" panose="02040503050406030204" pitchFamily="18" charset="0"/>
                        <a:ea typeface="Cambria Math" panose="02040503050406030204" pitchFamily="18" charset="0"/>
                      </a:rPr>
                      <m:t>𝟐</m:t>
                    </m:r>
                  </m:oMath>
                </a14:m>
                <a:r>
                  <a:rPr lang="en-US" sz="1400" dirty="0"/>
                  <a:t> using the historical BTC Tweets volume.</a:t>
                </a:r>
              </a:p>
              <a:p>
                <a:pPr lvl="1"/>
                <a:r>
                  <a:rPr lang="en-US" sz="1400" dirty="0"/>
                  <a:t>If predicted </a:t>
                </a:r>
                <a14:m>
                  <m:oMath xmlns:m="http://schemas.openxmlformats.org/officeDocument/2006/math">
                    <m:sSub>
                      <m:sSubPr>
                        <m:ctrlPr>
                          <a:rPr lang="en-US" sz="1400" i="1" smtClean="0">
                            <a:latin typeface="Cambria Math" panose="02040503050406030204" pitchFamily="18" charset="0"/>
                          </a:rPr>
                        </m:ctrlPr>
                      </m:sSubPr>
                      <m:e>
                        <m:acc>
                          <m:accPr>
                            <m:chr m:val="̂"/>
                            <m:ctrlPr>
                              <a:rPr lang="en-US" sz="1400" i="1">
                                <a:latin typeface="Cambria Math" panose="02040503050406030204" pitchFamily="18" charset="0"/>
                              </a:rPr>
                            </m:ctrlPr>
                          </m:accPr>
                          <m:e>
                            <m:r>
                              <a:rPr lang="en-US" sz="1400" i="1">
                                <a:latin typeface="Cambria Math" panose="02040503050406030204" pitchFamily="18" charset="0"/>
                              </a:rPr>
                              <m:t>𝑦</m:t>
                            </m:r>
                          </m:e>
                        </m:acc>
                      </m:e>
                      <m:sub>
                        <m:r>
                          <a:rPr lang="en-US" sz="1400" b="0" i="1" smtClean="0">
                            <a:latin typeface="Cambria Math" panose="02040503050406030204" pitchFamily="18" charset="0"/>
                          </a:rPr>
                          <m:t>𝑡</m:t>
                        </m:r>
                        <m:r>
                          <a:rPr lang="en-US" sz="1400" b="0" i="1" smtClean="0">
                            <a:latin typeface="Cambria Math" panose="02040503050406030204" pitchFamily="18" charset="0"/>
                          </a:rPr>
                          <m:t>+2</m:t>
                        </m:r>
                      </m:sub>
                    </m:sSub>
                  </m:oMath>
                </a14:m>
                <a:r>
                  <a:rPr lang="en-US" sz="1400" dirty="0"/>
                  <a:t> is higher than predicted </a:t>
                </a:r>
                <a14:m>
                  <m:oMath xmlns:m="http://schemas.openxmlformats.org/officeDocument/2006/math">
                    <m:sSub>
                      <m:sSubPr>
                        <m:ctrlPr>
                          <a:rPr lang="en-US" sz="1400" i="1">
                            <a:latin typeface="Cambria Math" panose="02040503050406030204" pitchFamily="18" charset="0"/>
                          </a:rPr>
                        </m:ctrlPr>
                      </m:sSubPr>
                      <m:e>
                        <m:acc>
                          <m:accPr>
                            <m:chr m:val="̂"/>
                            <m:ctrlPr>
                              <a:rPr lang="en-US" sz="1400" i="1">
                                <a:latin typeface="Cambria Math" panose="02040503050406030204" pitchFamily="18" charset="0"/>
                              </a:rPr>
                            </m:ctrlPr>
                          </m:accPr>
                          <m:e>
                            <m:r>
                              <a:rPr lang="en-US" sz="1400" i="1">
                                <a:latin typeface="Cambria Math" panose="02040503050406030204" pitchFamily="18" charset="0"/>
                              </a:rPr>
                              <m:t>𝑦</m:t>
                            </m:r>
                          </m:e>
                        </m:acc>
                      </m:e>
                      <m:sub>
                        <m:r>
                          <a:rPr lang="en-US" sz="1400" i="1">
                            <a:latin typeface="Cambria Math" panose="02040503050406030204" pitchFamily="18" charset="0"/>
                          </a:rPr>
                          <m:t>𝑡</m:t>
                        </m:r>
                        <m:r>
                          <a:rPr lang="en-US" sz="1400" i="1">
                            <a:latin typeface="Cambria Math" panose="02040503050406030204" pitchFamily="18" charset="0"/>
                          </a:rPr>
                          <m:t>+1</m:t>
                        </m:r>
                      </m:sub>
                    </m:sSub>
                  </m:oMath>
                </a14:m>
                <a:r>
                  <a:rPr lang="en-US" sz="1400" dirty="0"/>
                  <a:t>, this indicates predicted increase of BTC price, i.e. buy signal for the trading strategy. Hence the trading strategy is constructed as: </a:t>
                </a:r>
              </a:p>
              <a:p>
                <a:pPr lvl="1"/>
                <a:endParaRPr lang="en-US" sz="1400" dirty="0"/>
              </a:p>
              <a:p>
                <a:pPr marL="0" indent="0">
                  <a:buNone/>
                </a:pP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rPr>
                        <m:t>𝑇𝑖𝑚𝑒</m:t>
                      </m:r>
                      <m:r>
                        <a:rPr lang="en-US" sz="1400" b="0" i="1" smtClean="0">
                          <a:latin typeface="Cambria Math" panose="02040503050406030204" pitchFamily="18" charset="0"/>
                        </a:rPr>
                        <m:t> </m:t>
                      </m:r>
                      <m:r>
                        <a:rPr lang="en-US" sz="1400" b="0" i="1" smtClean="0">
                          <a:latin typeface="Cambria Math" panose="02040503050406030204" pitchFamily="18" charset="0"/>
                        </a:rPr>
                        <m:t>𝑡</m:t>
                      </m:r>
                      <m:r>
                        <a:rPr lang="en-US" sz="1400" b="0" i="1" smtClean="0">
                          <a:latin typeface="Cambria Math" panose="02040503050406030204" pitchFamily="18" charset="0"/>
                        </a:rPr>
                        <m:t>+1: </m:t>
                      </m:r>
                      <m:d>
                        <m:dPr>
                          <m:begChr m:val="{"/>
                          <m:endChr m:val=""/>
                          <m:ctrlPr>
                            <a:rPr lang="en-US" sz="1400" i="1">
                              <a:latin typeface="Cambria Math" panose="02040503050406030204" pitchFamily="18" charset="0"/>
                            </a:rPr>
                          </m:ctrlPr>
                        </m:dPr>
                        <m:e>
                          <m:eqArr>
                            <m:eqArrPr>
                              <m:ctrlPr>
                                <a:rPr lang="en-US" sz="1400" i="1">
                                  <a:latin typeface="Cambria Math" panose="02040503050406030204" pitchFamily="18" charset="0"/>
                                </a:rPr>
                              </m:ctrlPr>
                            </m:eqArrPr>
                            <m:e>
                              <m:r>
                                <m:rPr>
                                  <m:nor/>
                                </m:rPr>
                                <a:rPr lang="en-US" sz="1400" b="0" i="0" dirty="0" smtClean="0">
                                  <a:latin typeface="Cambria Math" panose="02040503050406030204" pitchFamily="18" charset="0"/>
                                  <a:ea typeface="Cambria Math" panose="02040503050406030204" pitchFamily="18" charset="0"/>
                                </a:rPr>
                                <m:t>Predicted</m:t>
                              </m:r>
                              <m:r>
                                <a:rPr lang="en-US" sz="1400" b="0" i="1" dirty="0" smtClean="0">
                                  <a:latin typeface="Cambria Math" panose="02040503050406030204" pitchFamily="18" charset="0"/>
                                  <a:ea typeface="Cambria Math" panose="02040503050406030204" pitchFamily="18" charset="0"/>
                                </a:rPr>
                                <m:t> </m:t>
                              </m:r>
                              <m:sSub>
                                <m:sSubPr>
                                  <m:ctrlPr>
                                    <a:rPr lang="en-US" sz="1400" i="1">
                                      <a:latin typeface="Cambria Math" panose="02040503050406030204" pitchFamily="18" charset="0"/>
                                    </a:rPr>
                                  </m:ctrlPr>
                                </m:sSubPr>
                                <m:e>
                                  <m:acc>
                                    <m:accPr>
                                      <m:chr m:val="̂"/>
                                      <m:ctrlPr>
                                        <a:rPr lang="en-US" sz="1400" i="1">
                                          <a:latin typeface="Cambria Math" panose="02040503050406030204" pitchFamily="18" charset="0"/>
                                        </a:rPr>
                                      </m:ctrlPr>
                                    </m:accPr>
                                    <m:e>
                                      <m:r>
                                        <a:rPr lang="en-US" sz="1400" i="1">
                                          <a:latin typeface="Cambria Math" panose="02040503050406030204" pitchFamily="18" charset="0"/>
                                        </a:rPr>
                                        <m:t>𝑦</m:t>
                                      </m:r>
                                    </m:e>
                                  </m:acc>
                                </m:e>
                                <m:sub>
                                  <m:r>
                                    <a:rPr lang="en-US" sz="1400" i="1">
                                      <a:latin typeface="Cambria Math" panose="02040503050406030204" pitchFamily="18" charset="0"/>
                                    </a:rPr>
                                    <m:t>𝑡</m:t>
                                  </m:r>
                                  <m:r>
                                    <a:rPr lang="en-US" sz="1400" i="1">
                                      <a:latin typeface="Cambria Math" panose="02040503050406030204" pitchFamily="18" charset="0"/>
                                    </a:rPr>
                                    <m:t>+2</m:t>
                                  </m:r>
                                </m:sub>
                              </m:sSub>
                              <m:r>
                                <a:rPr lang="en-US" sz="1400" b="0" i="1" smtClean="0">
                                  <a:latin typeface="Cambria Math" panose="02040503050406030204" pitchFamily="18" charset="0"/>
                                </a:rPr>
                                <m:t>&gt;</m:t>
                              </m:r>
                              <m:r>
                                <m:rPr>
                                  <m:nor/>
                                </m:rPr>
                                <a:rPr lang="en-US" sz="1400" b="0" i="0" dirty="0" smtClean="0">
                                  <a:latin typeface="Cambria Math" panose="02040503050406030204" pitchFamily="18" charset="0"/>
                                  <a:ea typeface="Cambria Math" panose="02040503050406030204" pitchFamily="18" charset="0"/>
                                </a:rPr>
                                <m:t>Predicted</m:t>
                              </m:r>
                              <m:r>
                                <a:rPr lang="en-US" sz="1400" b="0" i="1" dirty="0" smtClean="0">
                                  <a:latin typeface="Cambria Math" panose="02040503050406030204" pitchFamily="18" charset="0"/>
                                  <a:ea typeface="Cambria Math" panose="02040503050406030204" pitchFamily="18" charset="0"/>
                                </a:rPr>
                                <m:t> </m:t>
                              </m:r>
                              <m:sSub>
                                <m:sSubPr>
                                  <m:ctrlPr>
                                    <a:rPr lang="en-US" sz="1400" i="1">
                                      <a:latin typeface="Cambria Math" panose="02040503050406030204" pitchFamily="18" charset="0"/>
                                    </a:rPr>
                                  </m:ctrlPr>
                                </m:sSubPr>
                                <m:e>
                                  <m:acc>
                                    <m:accPr>
                                      <m:chr m:val="̂"/>
                                      <m:ctrlPr>
                                        <a:rPr lang="en-US" sz="1400" i="1">
                                          <a:latin typeface="Cambria Math" panose="02040503050406030204" pitchFamily="18" charset="0"/>
                                        </a:rPr>
                                      </m:ctrlPr>
                                    </m:accPr>
                                    <m:e>
                                      <m:r>
                                        <a:rPr lang="en-US" sz="1400" i="1">
                                          <a:latin typeface="Cambria Math" panose="02040503050406030204" pitchFamily="18" charset="0"/>
                                        </a:rPr>
                                        <m:t>𝑦</m:t>
                                      </m:r>
                                    </m:e>
                                  </m:acc>
                                </m:e>
                                <m:sub>
                                  <m:r>
                                    <a:rPr lang="en-US" sz="1400" i="1">
                                      <a:latin typeface="Cambria Math" panose="02040503050406030204" pitchFamily="18" charset="0"/>
                                    </a:rPr>
                                    <m:t>𝑡</m:t>
                                  </m:r>
                                  <m:r>
                                    <a:rPr lang="en-US" sz="1400" i="1">
                                      <a:latin typeface="Cambria Math" panose="02040503050406030204" pitchFamily="18" charset="0"/>
                                    </a:rPr>
                                    <m:t>+1</m:t>
                                  </m:r>
                                </m:sub>
                              </m:sSub>
                              <m:r>
                                <a:rPr lang="en-US" sz="1400" b="0" i="1" smtClean="0">
                                  <a:latin typeface="Cambria Math" panose="02040503050406030204" pitchFamily="18" charset="0"/>
                                </a:rPr>
                                <m:t>,   </m:t>
                              </m:r>
                              <m:r>
                                <a:rPr lang="en-US" sz="1400" b="0" i="1" smtClean="0">
                                  <a:latin typeface="Cambria Math" panose="02040503050406030204" pitchFamily="18" charset="0"/>
                                </a:rPr>
                                <m:t>𝑏𝑢𝑦</m:t>
                              </m:r>
                              <m:r>
                                <a:rPr lang="en-US" sz="1400" i="1">
                                  <a:latin typeface="Cambria Math" panose="02040503050406030204" pitchFamily="18" charset="0"/>
                                </a:rPr>
                                <m:t> </m:t>
                              </m:r>
                              <m:r>
                                <a:rPr lang="en-US" sz="1400" i="1">
                                  <a:latin typeface="Cambria Math" panose="02040503050406030204" pitchFamily="18" charset="0"/>
                                </a:rPr>
                                <m:t>𝑎𝑡</m:t>
                              </m:r>
                              <m:r>
                                <a:rPr lang="en-US" sz="1400" i="1">
                                  <a:latin typeface="Cambria Math" panose="02040503050406030204" pitchFamily="18" charset="0"/>
                                </a:rPr>
                                <m:t> </m:t>
                              </m:r>
                              <m:r>
                                <a:rPr lang="en-US" sz="1400" i="1">
                                  <a:latin typeface="Cambria Math" panose="02040503050406030204" pitchFamily="18" charset="0"/>
                                </a:rPr>
                                <m:t>𝑡𝑖𝑚𝑒</m:t>
                              </m:r>
                              <m:r>
                                <a:rPr lang="en-US" sz="1400" i="1">
                                  <a:latin typeface="Cambria Math" panose="02040503050406030204" pitchFamily="18" charset="0"/>
                                </a:rPr>
                                <m:t> </m:t>
                              </m:r>
                              <m:r>
                                <a:rPr lang="en-US" sz="1400" i="1">
                                  <a:latin typeface="Cambria Math" panose="02040503050406030204" pitchFamily="18" charset="0"/>
                                </a:rPr>
                                <m:t>𝑡</m:t>
                              </m:r>
                              <m:r>
                                <a:rPr lang="en-US" sz="1400" i="1">
                                  <a:latin typeface="Cambria Math" panose="02040503050406030204" pitchFamily="18" charset="0"/>
                                </a:rPr>
                                <m:t>+1</m:t>
                              </m:r>
                            </m:e>
                            <m:e>
                              <m:r>
                                <m:rPr>
                                  <m:sty m:val="p"/>
                                </m:rPr>
                                <a:rPr lang="en-US" sz="1400" b="0" i="0" smtClean="0">
                                  <a:latin typeface="Cambria Math" panose="02040503050406030204" pitchFamily="18" charset="0"/>
                                </a:rPr>
                                <m:t>Otherwise</m:t>
                              </m:r>
                              <m:r>
                                <a:rPr lang="en-US" sz="1400" b="0" i="1" smtClean="0">
                                  <a:latin typeface="Cambria Math" panose="02040503050406030204" pitchFamily="18" charset="0"/>
                                </a:rPr>
                                <m:t>,                                             </m:t>
                              </m:r>
                              <m:r>
                                <a:rPr lang="en-US" sz="1400" b="0" i="1" smtClean="0">
                                  <a:latin typeface="Cambria Math" panose="02040503050406030204" pitchFamily="18" charset="0"/>
                                </a:rPr>
                                <m:t>𝑠𝑒𝑙𝑙</m:t>
                              </m:r>
                              <m:r>
                                <a:rPr lang="en-US" sz="1400" b="0" i="1" smtClean="0">
                                  <a:latin typeface="Cambria Math" panose="02040503050406030204" pitchFamily="18" charset="0"/>
                                </a:rPr>
                                <m:t> </m:t>
                              </m:r>
                              <m:r>
                                <a:rPr lang="en-US" sz="1400" b="0" i="1" smtClean="0">
                                  <a:latin typeface="Cambria Math" panose="02040503050406030204" pitchFamily="18" charset="0"/>
                                </a:rPr>
                                <m:t>𝑎𝑡</m:t>
                              </m:r>
                              <m:r>
                                <a:rPr lang="en-US" sz="1400" b="0" i="1" smtClean="0">
                                  <a:latin typeface="Cambria Math" panose="02040503050406030204" pitchFamily="18" charset="0"/>
                                </a:rPr>
                                <m:t> </m:t>
                              </m:r>
                              <m:r>
                                <a:rPr lang="en-US" sz="1400" b="0" i="1" smtClean="0">
                                  <a:latin typeface="Cambria Math" panose="02040503050406030204" pitchFamily="18" charset="0"/>
                                </a:rPr>
                                <m:t>𝑡𝑖𝑚𝑒</m:t>
                              </m:r>
                              <m:r>
                                <a:rPr lang="en-US" sz="1400" b="0" i="1" smtClean="0">
                                  <a:latin typeface="Cambria Math" panose="02040503050406030204" pitchFamily="18" charset="0"/>
                                </a:rPr>
                                <m:t> </m:t>
                              </m:r>
                              <m:r>
                                <a:rPr lang="en-US" sz="1400" b="0" i="1" smtClean="0">
                                  <a:latin typeface="Cambria Math" panose="02040503050406030204" pitchFamily="18" charset="0"/>
                                </a:rPr>
                                <m:t>𝑡</m:t>
                              </m:r>
                              <m:r>
                                <a:rPr lang="en-US" sz="1400" b="0" i="1" smtClean="0">
                                  <a:latin typeface="Cambria Math" panose="02040503050406030204" pitchFamily="18" charset="0"/>
                                </a:rPr>
                                <m:t>+1</m:t>
                              </m:r>
                            </m:e>
                          </m:eqArr>
                        </m:e>
                      </m:d>
                    </m:oMath>
                  </m:oMathPara>
                </a14:m>
                <a:endParaRPr lang="en-US" sz="1400" dirty="0"/>
              </a:p>
              <a:p>
                <a:endParaRPr lang="en-US" sz="1400" dirty="0"/>
              </a:p>
              <a:p>
                <a:endParaRPr lang="en-US" sz="1400" dirty="0"/>
              </a:p>
              <a:p>
                <a:endParaRPr lang="en-US" sz="1400" dirty="0"/>
              </a:p>
              <a:p>
                <a:endParaRPr lang="en-US" sz="1400" dirty="0"/>
              </a:p>
              <a:p>
                <a:endParaRPr lang="en-US" sz="1400" dirty="0"/>
              </a:p>
              <a:p>
                <a:pPr marL="0" indent="0">
                  <a:buNone/>
                </a:pPr>
                <a:endParaRPr lang="en-US" sz="1400" dirty="0"/>
              </a:p>
            </p:txBody>
          </p:sp>
        </mc:Choice>
        <mc:Fallback>
          <p:sp>
            <p:nvSpPr>
              <p:cNvPr id="3" name="Content Placeholder 2">
                <a:extLst>
                  <a:ext uri="{FF2B5EF4-FFF2-40B4-BE49-F238E27FC236}">
                    <a16:creationId xmlns:a16="http://schemas.microsoft.com/office/drawing/2014/main" id="{22794584-DF6B-E145-9410-F2E360786841}"/>
                  </a:ext>
                </a:extLst>
              </p:cNvPr>
              <p:cNvSpPr>
                <a:spLocks noGrp="1" noRot="1" noChangeAspect="1" noMove="1" noResize="1" noEditPoints="1" noAdjustHandles="1" noChangeArrowheads="1" noChangeShapeType="1" noTextEdit="1"/>
              </p:cNvSpPr>
              <p:nvPr>
                <p:ph idx="1"/>
              </p:nvPr>
            </p:nvSpPr>
            <p:spPr>
              <a:xfrm>
                <a:off x="1066800" y="1392518"/>
                <a:ext cx="10617882" cy="4642522"/>
              </a:xfrm>
              <a:blipFill>
                <a:blip r:embed="rId2"/>
                <a:stretch>
                  <a:fillRect l="-120" t="-273"/>
                </a:stretch>
              </a:blipFill>
            </p:spPr>
            <p:txBody>
              <a:bodyPr/>
              <a:lstStyle/>
              <a:p>
                <a:r>
                  <a:rPr lang="en-US">
                    <a:noFill/>
                  </a:rPr>
                  <a:t> </a:t>
                </a:r>
              </a:p>
            </p:txBody>
          </p:sp>
        </mc:Fallback>
      </mc:AlternateContent>
    </p:spTree>
    <p:extLst>
      <p:ext uri="{BB962C8B-B14F-4D97-AF65-F5344CB8AC3E}">
        <p14:creationId xmlns:p14="http://schemas.microsoft.com/office/powerpoint/2010/main" val="9293705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477A9E-3C8D-E24C-9117-AFCB99A6F609}"/>
              </a:ext>
            </a:extLst>
          </p:cNvPr>
          <p:cNvSpPr>
            <a:spLocks noGrp="1"/>
          </p:cNvSpPr>
          <p:nvPr>
            <p:ph type="title"/>
          </p:nvPr>
        </p:nvSpPr>
        <p:spPr/>
        <p:txBody>
          <a:bodyPr>
            <a:normAutofit/>
          </a:bodyPr>
          <a:lstStyle/>
          <a:p>
            <a:r>
              <a:rPr lang="en-US" dirty="0" err="1"/>
              <a:t>Backtesting</a:t>
            </a:r>
            <a:r>
              <a:rPr lang="en-US" dirty="0"/>
              <a:t> Result</a:t>
            </a:r>
          </a:p>
        </p:txBody>
      </p:sp>
      <p:sp>
        <p:nvSpPr>
          <p:cNvPr id="3" name="Content Placeholder 2">
            <a:extLst>
              <a:ext uri="{FF2B5EF4-FFF2-40B4-BE49-F238E27FC236}">
                <a16:creationId xmlns:a16="http://schemas.microsoft.com/office/drawing/2014/main" id="{3324D9E5-B0EC-6345-AFFC-7C456672DCC9}"/>
              </a:ext>
            </a:extLst>
          </p:cNvPr>
          <p:cNvSpPr>
            <a:spLocks noGrp="1"/>
          </p:cNvSpPr>
          <p:nvPr>
            <p:ph idx="1"/>
          </p:nvPr>
        </p:nvSpPr>
        <p:spPr/>
        <p:txBody>
          <a:bodyPr/>
          <a:lstStyle/>
          <a:p>
            <a:r>
              <a:rPr lang="en-US" dirty="0"/>
              <a:t>The trading strategies built on the previous 3 models were tested in the period of JAN19-MAR19 and their results are as follow. We have also compared the result the buy-and-hold and sell strategy.</a:t>
            </a:r>
          </a:p>
        </p:txBody>
      </p:sp>
      <p:graphicFrame>
        <p:nvGraphicFramePr>
          <p:cNvPr id="7" name="Table 6">
            <a:extLst>
              <a:ext uri="{FF2B5EF4-FFF2-40B4-BE49-F238E27FC236}">
                <a16:creationId xmlns:a16="http://schemas.microsoft.com/office/drawing/2014/main" id="{D91DB38A-0DA3-2C48-8A04-4570BEAE6E20}"/>
              </a:ext>
            </a:extLst>
          </p:cNvPr>
          <p:cNvGraphicFramePr>
            <a:graphicFrameLocks noGrp="1"/>
          </p:cNvGraphicFramePr>
          <p:nvPr>
            <p:extLst>
              <p:ext uri="{D42A27DB-BD31-4B8C-83A1-F6EECF244321}">
                <p14:modId xmlns:p14="http://schemas.microsoft.com/office/powerpoint/2010/main" val="905484026"/>
              </p:ext>
            </p:extLst>
          </p:nvPr>
        </p:nvGraphicFramePr>
        <p:xfrm>
          <a:off x="1353671" y="2426317"/>
          <a:ext cx="9771529" cy="1785375"/>
        </p:xfrm>
        <a:graphic>
          <a:graphicData uri="http://schemas.openxmlformats.org/drawingml/2006/table">
            <a:tbl>
              <a:tblPr/>
              <a:tblGrid>
                <a:gridCol w="4083424">
                  <a:extLst>
                    <a:ext uri="{9D8B030D-6E8A-4147-A177-3AD203B41FA5}">
                      <a16:colId xmlns:a16="http://schemas.microsoft.com/office/drawing/2014/main" val="3327093739"/>
                    </a:ext>
                  </a:extLst>
                </a:gridCol>
                <a:gridCol w="1270546">
                  <a:extLst>
                    <a:ext uri="{9D8B030D-6E8A-4147-A177-3AD203B41FA5}">
                      <a16:colId xmlns:a16="http://schemas.microsoft.com/office/drawing/2014/main" val="396943643"/>
                    </a:ext>
                  </a:extLst>
                </a:gridCol>
                <a:gridCol w="1788659">
                  <a:extLst>
                    <a:ext uri="{9D8B030D-6E8A-4147-A177-3AD203B41FA5}">
                      <a16:colId xmlns:a16="http://schemas.microsoft.com/office/drawing/2014/main" val="2074114770"/>
                    </a:ext>
                  </a:extLst>
                </a:gridCol>
                <a:gridCol w="1452283">
                  <a:extLst>
                    <a:ext uri="{9D8B030D-6E8A-4147-A177-3AD203B41FA5}">
                      <a16:colId xmlns:a16="http://schemas.microsoft.com/office/drawing/2014/main" val="2702028884"/>
                    </a:ext>
                  </a:extLst>
                </a:gridCol>
                <a:gridCol w="1176617">
                  <a:extLst>
                    <a:ext uri="{9D8B030D-6E8A-4147-A177-3AD203B41FA5}">
                      <a16:colId xmlns:a16="http://schemas.microsoft.com/office/drawing/2014/main" val="1682218540"/>
                    </a:ext>
                  </a:extLst>
                </a:gridCol>
              </a:tblGrid>
              <a:tr h="479572">
                <a:tc>
                  <a:txBody>
                    <a:bodyPr/>
                    <a:lstStyle/>
                    <a:p>
                      <a:pPr algn="ctr" fontAlgn="ctr"/>
                      <a:r>
                        <a:rPr lang="en-HK" sz="1400" b="0" i="0" u="none" strike="noStrike">
                          <a:solidFill>
                            <a:srgbClr val="FFFFFF"/>
                          </a:solidFill>
                          <a:effectLst/>
                          <a:latin typeface="Century Gothic" panose="020B0502020202020204" pitchFamily="34" charset="0"/>
                          <a:ea typeface="新細明體" panose="02020500000000000000" pitchFamily="18" charset="-120"/>
                        </a:rPr>
                        <a:t>Trading Strategy</a:t>
                      </a:r>
                    </a:p>
                  </a:txBody>
                  <a:tcPr marL="9465" marR="9465" marT="94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70C0"/>
                    </a:solidFill>
                  </a:tcPr>
                </a:tc>
                <a:tc>
                  <a:txBody>
                    <a:bodyPr/>
                    <a:lstStyle/>
                    <a:p>
                      <a:pPr algn="ctr" fontAlgn="ctr"/>
                      <a:r>
                        <a:rPr lang="en-HK" sz="1400" b="0" i="0" u="none" strike="noStrike">
                          <a:solidFill>
                            <a:srgbClr val="FFFFFF"/>
                          </a:solidFill>
                          <a:effectLst/>
                          <a:latin typeface="Century Gothic" panose="020B0502020202020204" pitchFamily="34" charset="0"/>
                          <a:ea typeface="新細明體" panose="02020500000000000000" pitchFamily="18" charset="-120"/>
                        </a:rPr>
                        <a:t>Absolute Return</a:t>
                      </a:r>
                    </a:p>
                  </a:txBody>
                  <a:tcPr marL="9465" marR="9465" marT="94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70C0"/>
                    </a:solidFill>
                  </a:tcPr>
                </a:tc>
                <a:tc>
                  <a:txBody>
                    <a:bodyPr/>
                    <a:lstStyle/>
                    <a:p>
                      <a:pPr algn="ctr" fontAlgn="ctr"/>
                      <a:r>
                        <a:rPr lang="en-HK" sz="1400" b="0" i="0" u="none" strike="noStrike" dirty="0">
                          <a:solidFill>
                            <a:srgbClr val="FFFFFF"/>
                          </a:solidFill>
                          <a:effectLst/>
                          <a:latin typeface="Century Gothic" panose="020B0502020202020204" pitchFamily="34" charset="0"/>
                          <a:ea typeface="新細明體" panose="02020500000000000000" pitchFamily="18" charset="-120"/>
                        </a:rPr>
                        <a:t>Accuracy in prediction of price movement</a:t>
                      </a:r>
                    </a:p>
                  </a:txBody>
                  <a:tcPr marL="9465" marR="9465" marT="94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70C0"/>
                    </a:solidFill>
                  </a:tcPr>
                </a:tc>
                <a:tc>
                  <a:txBody>
                    <a:bodyPr/>
                    <a:lstStyle/>
                    <a:p>
                      <a:pPr algn="ctr" fontAlgn="ctr"/>
                      <a:r>
                        <a:rPr lang="en-HK" sz="1400" b="0" i="0" u="none" strike="noStrike">
                          <a:solidFill>
                            <a:srgbClr val="FFFFFF"/>
                          </a:solidFill>
                          <a:effectLst/>
                          <a:latin typeface="Century Gothic" panose="020B0502020202020204" pitchFamily="34" charset="0"/>
                          <a:ea typeface="新細明體" panose="02020500000000000000" pitchFamily="18" charset="-120"/>
                        </a:rPr>
                        <a:t>Annualized Volatility</a:t>
                      </a:r>
                    </a:p>
                  </a:txBody>
                  <a:tcPr marL="9465" marR="9465" marT="94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70C0"/>
                    </a:solidFill>
                  </a:tcPr>
                </a:tc>
                <a:tc>
                  <a:txBody>
                    <a:bodyPr/>
                    <a:lstStyle/>
                    <a:p>
                      <a:pPr algn="ctr" fontAlgn="ctr"/>
                      <a:r>
                        <a:rPr lang="en-HK" sz="1400" b="0" i="0" u="none" strike="noStrike">
                          <a:solidFill>
                            <a:srgbClr val="FFFFFF"/>
                          </a:solidFill>
                          <a:effectLst/>
                          <a:latin typeface="Century Gothic" panose="020B0502020202020204" pitchFamily="34" charset="0"/>
                          <a:ea typeface="新細明體" panose="02020500000000000000" pitchFamily="18" charset="-120"/>
                        </a:rPr>
                        <a:t>Sharpe Ratio*</a:t>
                      </a:r>
                    </a:p>
                  </a:txBody>
                  <a:tcPr marL="9465" marR="9465" marT="94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70C0"/>
                    </a:solidFill>
                  </a:tcPr>
                </a:tc>
                <a:extLst>
                  <a:ext uri="{0D108BD9-81ED-4DB2-BD59-A6C34878D82A}">
                    <a16:rowId xmlns:a16="http://schemas.microsoft.com/office/drawing/2014/main" val="1127103477"/>
                  </a:ext>
                </a:extLst>
              </a:tr>
              <a:tr h="227166">
                <a:tc>
                  <a:txBody>
                    <a:bodyPr/>
                    <a:lstStyle/>
                    <a:p>
                      <a:pPr algn="l" fontAlgn="ctr"/>
                      <a:r>
                        <a:rPr lang="en-HK" sz="1400" b="0" i="0" u="none" strike="noStrike">
                          <a:solidFill>
                            <a:srgbClr val="000000"/>
                          </a:solidFill>
                          <a:effectLst/>
                          <a:latin typeface="Century Gothic" panose="020B0502020202020204" pitchFamily="34" charset="0"/>
                          <a:ea typeface="新細明體" panose="02020500000000000000" pitchFamily="18" charset="-120"/>
                        </a:rPr>
                        <a:t>Model 1 - Based on Average News Sentiment</a:t>
                      </a:r>
                    </a:p>
                  </a:txBody>
                  <a:tcPr marL="9465" marR="9465" marT="94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HK" sz="1400" b="0" i="0" u="none" strike="noStrike">
                          <a:solidFill>
                            <a:srgbClr val="000000"/>
                          </a:solidFill>
                          <a:effectLst/>
                          <a:latin typeface="Century Gothic" panose="020B0502020202020204" pitchFamily="34" charset="0"/>
                          <a:ea typeface="新細明體" panose="02020500000000000000" pitchFamily="18" charset="-120"/>
                        </a:rPr>
                        <a:t>39.49%</a:t>
                      </a:r>
                    </a:p>
                  </a:txBody>
                  <a:tcPr marL="9465" marR="9465" marT="94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HK" sz="1400" b="0" i="0" u="none" strike="noStrike">
                          <a:solidFill>
                            <a:srgbClr val="000000"/>
                          </a:solidFill>
                          <a:effectLst/>
                          <a:latin typeface="Century Gothic" panose="020B0502020202020204" pitchFamily="34" charset="0"/>
                          <a:ea typeface="新細明體" panose="02020500000000000000" pitchFamily="18" charset="-120"/>
                        </a:rPr>
                        <a:t>62.22%</a:t>
                      </a:r>
                    </a:p>
                  </a:txBody>
                  <a:tcPr marL="9465" marR="9465" marT="94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HK" sz="1400" b="0" i="0" u="none" strike="noStrike">
                          <a:solidFill>
                            <a:srgbClr val="000000"/>
                          </a:solidFill>
                          <a:effectLst/>
                          <a:latin typeface="Century Gothic" panose="020B0502020202020204" pitchFamily="34" charset="0"/>
                          <a:ea typeface="新細明體" panose="02020500000000000000" pitchFamily="18" charset="-120"/>
                        </a:rPr>
                        <a:t>42.54%</a:t>
                      </a:r>
                    </a:p>
                  </a:txBody>
                  <a:tcPr marL="9465" marR="9465" marT="94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HK" sz="1400" b="0" i="0" u="none" strike="noStrike">
                          <a:solidFill>
                            <a:srgbClr val="000000"/>
                          </a:solidFill>
                          <a:effectLst/>
                          <a:latin typeface="Century Gothic" panose="020B0502020202020204" pitchFamily="34" charset="0"/>
                          <a:ea typeface="新細明體" panose="02020500000000000000" pitchFamily="18" charset="-120"/>
                        </a:rPr>
                        <a:t>376.45%</a:t>
                      </a:r>
                    </a:p>
                  </a:txBody>
                  <a:tcPr marL="9465" marR="9465" marT="94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727533779"/>
                  </a:ext>
                </a:extLst>
              </a:tr>
              <a:tr h="227166">
                <a:tc>
                  <a:txBody>
                    <a:bodyPr/>
                    <a:lstStyle/>
                    <a:p>
                      <a:pPr algn="l" fontAlgn="ctr"/>
                      <a:r>
                        <a:rPr lang="en-HK" sz="1400" b="0" i="0" u="none" strike="noStrike">
                          <a:solidFill>
                            <a:srgbClr val="000000"/>
                          </a:solidFill>
                          <a:effectLst/>
                          <a:latin typeface="Century Gothic" panose="020B0502020202020204" pitchFamily="34" charset="0"/>
                          <a:ea typeface="新細明體" panose="02020500000000000000" pitchFamily="18" charset="-120"/>
                        </a:rPr>
                        <a:t>Model 2 - Based on Average Tweets Sentiment</a:t>
                      </a:r>
                    </a:p>
                  </a:txBody>
                  <a:tcPr marL="9465" marR="9465" marT="94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HK" sz="1400" b="0" i="0" u="none" strike="noStrike">
                          <a:solidFill>
                            <a:srgbClr val="000000"/>
                          </a:solidFill>
                          <a:effectLst/>
                          <a:latin typeface="Century Gothic" panose="020B0502020202020204" pitchFamily="34" charset="0"/>
                          <a:ea typeface="新細明體" panose="02020500000000000000" pitchFamily="18" charset="-120"/>
                        </a:rPr>
                        <a:t>25.67%</a:t>
                      </a:r>
                    </a:p>
                  </a:txBody>
                  <a:tcPr marL="9465" marR="9465" marT="94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HK" sz="1400" b="0" i="0" u="none" strike="noStrike" dirty="0">
                          <a:solidFill>
                            <a:srgbClr val="000000"/>
                          </a:solidFill>
                          <a:effectLst/>
                          <a:latin typeface="Century Gothic" panose="020B0502020202020204" pitchFamily="34" charset="0"/>
                          <a:ea typeface="新細明體" panose="02020500000000000000" pitchFamily="18" charset="-120"/>
                        </a:rPr>
                        <a:t>52.22%</a:t>
                      </a:r>
                    </a:p>
                  </a:txBody>
                  <a:tcPr marL="9465" marR="9465" marT="94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HK" sz="1400" b="0" i="0" u="none" strike="noStrike">
                          <a:solidFill>
                            <a:srgbClr val="000000"/>
                          </a:solidFill>
                          <a:effectLst/>
                          <a:latin typeface="Century Gothic" panose="020B0502020202020204" pitchFamily="34" charset="0"/>
                          <a:ea typeface="新細明體" panose="02020500000000000000" pitchFamily="18" charset="-120"/>
                        </a:rPr>
                        <a:t>42.86%</a:t>
                      </a:r>
                    </a:p>
                  </a:txBody>
                  <a:tcPr marL="9465" marR="9465" marT="94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HK" sz="1400" b="0" i="0" u="none" strike="noStrike">
                          <a:solidFill>
                            <a:srgbClr val="000000"/>
                          </a:solidFill>
                          <a:effectLst/>
                          <a:latin typeface="Century Gothic" panose="020B0502020202020204" pitchFamily="34" charset="0"/>
                          <a:ea typeface="新細明體" panose="02020500000000000000" pitchFamily="18" charset="-120"/>
                        </a:rPr>
                        <a:t>242.96%</a:t>
                      </a:r>
                    </a:p>
                  </a:txBody>
                  <a:tcPr marL="9465" marR="9465" marT="94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471781216"/>
                  </a:ext>
                </a:extLst>
              </a:tr>
              <a:tr h="227166">
                <a:tc>
                  <a:txBody>
                    <a:bodyPr/>
                    <a:lstStyle/>
                    <a:p>
                      <a:pPr algn="l" fontAlgn="ctr"/>
                      <a:r>
                        <a:rPr lang="en-HK" sz="1400" b="0" i="0" u="none" strike="noStrike" dirty="0">
                          <a:solidFill>
                            <a:srgbClr val="000000"/>
                          </a:solidFill>
                          <a:effectLst/>
                          <a:latin typeface="Century Gothic" panose="020B0502020202020204" pitchFamily="34" charset="0"/>
                          <a:ea typeface="新細明體" panose="02020500000000000000" pitchFamily="18" charset="-120"/>
                        </a:rPr>
                        <a:t>Model 3 - Based on Tweets Volume</a:t>
                      </a:r>
                    </a:p>
                  </a:txBody>
                  <a:tcPr marL="9465" marR="9465" marT="94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HK" sz="1400" b="0" i="0" u="none" strike="noStrike">
                          <a:solidFill>
                            <a:srgbClr val="000000"/>
                          </a:solidFill>
                          <a:effectLst/>
                          <a:latin typeface="Century Gothic" panose="020B0502020202020204" pitchFamily="34" charset="0"/>
                          <a:ea typeface="新細明體" panose="02020500000000000000" pitchFamily="18" charset="-120"/>
                        </a:rPr>
                        <a:t>41.70%</a:t>
                      </a:r>
                    </a:p>
                  </a:txBody>
                  <a:tcPr marL="9465" marR="9465" marT="94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HK" sz="1400" b="0" i="0" u="none" strike="noStrike">
                          <a:solidFill>
                            <a:srgbClr val="000000"/>
                          </a:solidFill>
                          <a:effectLst/>
                          <a:latin typeface="Century Gothic" panose="020B0502020202020204" pitchFamily="34" charset="0"/>
                          <a:ea typeface="新細明體" panose="02020500000000000000" pitchFamily="18" charset="-120"/>
                        </a:rPr>
                        <a:t>61.11%</a:t>
                      </a:r>
                    </a:p>
                  </a:txBody>
                  <a:tcPr marL="9465" marR="9465" marT="94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HK" sz="1400" b="0" i="0" u="none" strike="noStrike">
                          <a:solidFill>
                            <a:srgbClr val="000000"/>
                          </a:solidFill>
                          <a:effectLst/>
                          <a:latin typeface="Century Gothic" panose="020B0502020202020204" pitchFamily="34" charset="0"/>
                          <a:ea typeface="新細明體" panose="02020500000000000000" pitchFamily="18" charset="-120"/>
                        </a:rPr>
                        <a:t>42.49%</a:t>
                      </a:r>
                    </a:p>
                  </a:txBody>
                  <a:tcPr marL="9465" marR="9465" marT="94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HK" sz="1400" b="0" i="0" u="none" strike="noStrike">
                          <a:solidFill>
                            <a:srgbClr val="000000"/>
                          </a:solidFill>
                          <a:effectLst/>
                          <a:latin typeface="Century Gothic" panose="020B0502020202020204" pitchFamily="34" charset="0"/>
                          <a:ea typeface="新細明體" panose="02020500000000000000" pitchFamily="18" charset="-120"/>
                        </a:rPr>
                        <a:t>397.96%</a:t>
                      </a:r>
                    </a:p>
                  </a:txBody>
                  <a:tcPr marL="9465" marR="9465" marT="94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967311906"/>
                  </a:ext>
                </a:extLst>
              </a:tr>
              <a:tr h="227166">
                <a:tc>
                  <a:txBody>
                    <a:bodyPr/>
                    <a:lstStyle/>
                    <a:p>
                      <a:pPr algn="l" fontAlgn="ctr"/>
                      <a:r>
                        <a:rPr lang="en-HK" sz="1400" b="0" i="0" u="none" strike="noStrike">
                          <a:solidFill>
                            <a:srgbClr val="000000"/>
                          </a:solidFill>
                          <a:effectLst/>
                          <a:latin typeface="Century Gothic" panose="020B0502020202020204" pitchFamily="34" charset="0"/>
                          <a:ea typeface="新細明體" panose="02020500000000000000" pitchFamily="18" charset="-120"/>
                        </a:rPr>
                        <a:t>Benchmark - Buy-and-hold Strategy</a:t>
                      </a:r>
                    </a:p>
                  </a:txBody>
                  <a:tcPr marL="9465" marR="9465" marT="94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HK" sz="1400" b="0" i="0" u="none" strike="noStrike">
                          <a:solidFill>
                            <a:srgbClr val="000000"/>
                          </a:solidFill>
                          <a:effectLst/>
                          <a:latin typeface="Century Gothic" panose="020B0502020202020204" pitchFamily="34" charset="0"/>
                          <a:ea typeface="新細明體" panose="02020500000000000000" pitchFamily="18" charset="-120"/>
                        </a:rPr>
                        <a:t>9.57%</a:t>
                      </a:r>
                    </a:p>
                  </a:txBody>
                  <a:tcPr marL="9465" marR="9465" marT="94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HK" sz="1400" b="0" i="0" u="none" strike="noStrike">
                          <a:solidFill>
                            <a:srgbClr val="000000"/>
                          </a:solidFill>
                          <a:effectLst/>
                          <a:latin typeface="Century Gothic" panose="020B0502020202020204" pitchFamily="34" charset="0"/>
                          <a:ea typeface="新細明體" panose="02020500000000000000" pitchFamily="18" charset="-120"/>
                        </a:rPr>
                        <a:t>　</a:t>
                      </a:r>
                    </a:p>
                  </a:txBody>
                  <a:tcPr marL="9465" marR="9465" marT="94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A6A6"/>
                    </a:solidFill>
                  </a:tcPr>
                </a:tc>
                <a:tc>
                  <a:txBody>
                    <a:bodyPr/>
                    <a:lstStyle/>
                    <a:p>
                      <a:pPr algn="ctr" fontAlgn="ctr"/>
                      <a:r>
                        <a:rPr lang="en-HK" sz="1400" b="0" i="0" u="none" strike="noStrike">
                          <a:solidFill>
                            <a:srgbClr val="000000"/>
                          </a:solidFill>
                          <a:effectLst/>
                          <a:latin typeface="Century Gothic" panose="020B0502020202020204" pitchFamily="34" charset="0"/>
                          <a:ea typeface="新細明體" panose="02020500000000000000" pitchFamily="18" charset="-120"/>
                        </a:rPr>
                        <a:t>42.85%</a:t>
                      </a:r>
                    </a:p>
                  </a:txBody>
                  <a:tcPr marL="9465" marR="9465" marT="94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HK" sz="1400" b="0" i="0" u="none" strike="noStrike">
                          <a:solidFill>
                            <a:srgbClr val="000000"/>
                          </a:solidFill>
                          <a:effectLst/>
                          <a:latin typeface="Century Gothic" panose="020B0502020202020204" pitchFamily="34" charset="0"/>
                          <a:ea typeface="新細明體" panose="02020500000000000000" pitchFamily="18" charset="-120"/>
                        </a:rPr>
                        <a:t>90.59%</a:t>
                      </a:r>
                    </a:p>
                  </a:txBody>
                  <a:tcPr marL="9465" marR="9465" marT="94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4155900222"/>
                  </a:ext>
                </a:extLst>
              </a:tr>
              <a:tr h="227166">
                <a:tc>
                  <a:txBody>
                    <a:bodyPr/>
                    <a:lstStyle/>
                    <a:p>
                      <a:pPr algn="l" fontAlgn="ctr"/>
                      <a:r>
                        <a:rPr lang="en-HK" sz="1400" b="0" i="0" u="none" strike="noStrike" dirty="0">
                          <a:solidFill>
                            <a:srgbClr val="000000"/>
                          </a:solidFill>
                          <a:effectLst/>
                          <a:latin typeface="Century Gothic" panose="020B0502020202020204" pitchFamily="34" charset="0"/>
                          <a:ea typeface="新細明體" panose="02020500000000000000" pitchFamily="18" charset="-120"/>
                        </a:rPr>
                        <a:t>Benchmark - Short Strategy</a:t>
                      </a:r>
                    </a:p>
                  </a:txBody>
                  <a:tcPr marL="9465" marR="9465" marT="94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HK" sz="1400" b="0" i="0" u="none" strike="noStrike">
                          <a:solidFill>
                            <a:srgbClr val="000000"/>
                          </a:solidFill>
                          <a:effectLst/>
                          <a:latin typeface="Century Gothic" panose="020B0502020202020204" pitchFamily="34" charset="0"/>
                          <a:ea typeface="新細明體" panose="02020500000000000000" pitchFamily="18" charset="-120"/>
                        </a:rPr>
                        <a:t>-9.57%</a:t>
                      </a:r>
                    </a:p>
                  </a:txBody>
                  <a:tcPr marL="9465" marR="9465" marT="94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HK" sz="1400" b="0" i="0" u="none" strike="noStrike">
                          <a:solidFill>
                            <a:srgbClr val="000000"/>
                          </a:solidFill>
                          <a:effectLst/>
                          <a:latin typeface="Century Gothic" panose="020B0502020202020204" pitchFamily="34" charset="0"/>
                          <a:ea typeface="新細明體" panose="02020500000000000000" pitchFamily="18" charset="-120"/>
                        </a:rPr>
                        <a:t>　</a:t>
                      </a:r>
                    </a:p>
                  </a:txBody>
                  <a:tcPr marL="9465" marR="9465" marT="94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A6A6"/>
                    </a:solidFill>
                  </a:tcPr>
                </a:tc>
                <a:tc>
                  <a:txBody>
                    <a:bodyPr/>
                    <a:lstStyle/>
                    <a:p>
                      <a:pPr algn="ctr" fontAlgn="ctr"/>
                      <a:r>
                        <a:rPr lang="en-HK" sz="1400" b="0" i="0" u="none" strike="noStrike">
                          <a:solidFill>
                            <a:srgbClr val="000000"/>
                          </a:solidFill>
                          <a:effectLst/>
                          <a:latin typeface="Century Gothic" panose="020B0502020202020204" pitchFamily="34" charset="0"/>
                          <a:ea typeface="新細明體" panose="02020500000000000000" pitchFamily="18" charset="-120"/>
                        </a:rPr>
                        <a:t>42.85%</a:t>
                      </a:r>
                    </a:p>
                  </a:txBody>
                  <a:tcPr marL="9465" marR="9465" marT="94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HK" sz="1400" b="0" i="0" u="none" strike="noStrike" dirty="0">
                          <a:solidFill>
                            <a:srgbClr val="000000"/>
                          </a:solidFill>
                          <a:effectLst/>
                          <a:latin typeface="Century Gothic" panose="020B0502020202020204" pitchFamily="34" charset="0"/>
                          <a:ea typeface="新細明體" panose="02020500000000000000" pitchFamily="18" charset="-120"/>
                        </a:rPr>
                        <a:t>-90.59%</a:t>
                      </a:r>
                    </a:p>
                  </a:txBody>
                  <a:tcPr marL="9465" marR="9465" marT="94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776239443"/>
                  </a:ext>
                </a:extLst>
              </a:tr>
            </a:tbl>
          </a:graphicData>
        </a:graphic>
      </p:graphicFrame>
      <p:sp>
        <p:nvSpPr>
          <p:cNvPr id="8" name="Content Placeholder 2">
            <a:extLst>
              <a:ext uri="{FF2B5EF4-FFF2-40B4-BE49-F238E27FC236}">
                <a16:creationId xmlns:a16="http://schemas.microsoft.com/office/drawing/2014/main" id="{FC079A19-2B14-C346-80C8-607E04BA27CA}"/>
              </a:ext>
            </a:extLst>
          </p:cNvPr>
          <p:cNvSpPr txBox="1">
            <a:spLocks/>
          </p:cNvSpPr>
          <p:nvPr/>
        </p:nvSpPr>
        <p:spPr>
          <a:xfrm>
            <a:off x="1257300" y="4211692"/>
            <a:ext cx="10058400" cy="424313"/>
          </a:xfrm>
          <a:prstGeom prst="rect">
            <a:avLst/>
          </a:prstGeom>
        </p:spPr>
        <p:txBody>
          <a:bodyPr vert="horz" lIns="91440" tIns="45720" rIns="91440" bIns="45720" rtlCol="0">
            <a:normAutofit/>
          </a:bodyPr>
          <a:lstStyle>
            <a:lvl1pPr marL="182880" indent="-182880" algn="l" defTabSz="914400" rtl="0" eaLnBrk="1" latinLnBrk="0" hangingPunct="1">
              <a:lnSpc>
                <a:spcPct val="100000"/>
              </a:lnSpc>
              <a:spcBef>
                <a:spcPts val="900"/>
              </a:spcBef>
              <a:spcAft>
                <a:spcPts val="0"/>
              </a:spcAft>
              <a:buClr>
                <a:schemeClr val="tx1">
                  <a:lumMod val="85000"/>
                  <a:lumOff val="15000"/>
                </a:schemeClr>
              </a:buClr>
              <a:buFont typeface="Garamond" pitchFamily="18"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a:lstStyle>
          <a:p>
            <a:pPr marL="0" indent="0">
              <a:buNone/>
            </a:pPr>
            <a:r>
              <a:rPr lang="en-HK" sz="1000" dirty="0"/>
              <a:t>*Assuming risk free rate is 0% in computing the Sharpe Ratio.</a:t>
            </a:r>
            <a:endParaRPr lang="en-US" sz="1000" dirty="0"/>
          </a:p>
        </p:txBody>
      </p:sp>
    </p:spTree>
    <p:extLst>
      <p:ext uri="{BB962C8B-B14F-4D97-AF65-F5344CB8AC3E}">
        <p14:creationId xmlns:p14="http://schemas.microsoft.com/office/powerpoint/2010/main" val="24643982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B76361-DD25-A141-8547-42D3680EE181}"/>
              </a:ext>
            </a:extLst>
          </p:cNvPr>
          <p:cNvSpPr>
            <a:spLocks noGrp="1"/>
          </p:cNvSpPr>
          <p:nvPr>
            <p:ph type="title"/>
          </p:nvPr>
        </p:nvSpPr>
        <p:spPr/>
        <p:txBody>
          <a:bodyPr/>
          <a:lstStyle/>
          <a:p>
            <a:r>
              <a:rPr lang="en-US" dirty="0" err="1"/>
              <a:t>Backtesting</a:t>
            </a:r>
            <a:r>
              <a:rPr lang="en-US" dirty="0"/>
              <a:t> Result – Cumulative Absolute Return</a:t>
            </a:r>
          </a:p>
        </p:txBody>
      </p:sp>
      <p:pic>
        <p:nvPicPr>
          <p:cNvPr id="5" name="Picture 4">
            <a:extLst>
              <a:ext uri="{FF2B5EF4-FFF2-40B4-BE49-F238E27FC236}">
                <a16:creationId xmlns:a16="http://schemas.microsoft.com/office/drawing/2014/main" id="{E1817169-0236-9B42-A3BF-2D566A88C5A4}"/>
              </a:ext>
            </a:extLst>
          </p:cNvPr>
          <p:cNvPicPr>
            <a:picLocks noChangeAspect="1"/>
          </p:cNvPicPr>
          <p:nvPr/>
        </p:nvPicPr>
        <p:blipFill>
          <a:blip r:embed="rId2"/>
          <a:stretch>
            <a:fillRect/>
          </a:stretch>
        </p:blipFill>
        <p:spPr>
          <a:xfrm>
            <a:off x="1066800" y="1435100"/>
            <a:ext cx="10185400" cy="4673600"/>
          </a:xfrm>
          <a:prstGeom prst="rect">
            <a:avLst/>
          </a:prstGeom>
        </p:spPr>
      </p:pic>
    </p:spTree>
    <p:extLst>
      <p:ext uri="{BB962C8B-B14F-4D97-AF65-F5344CB8AC3E}">
        <p14:creationId xmlns:p14="http://schemas.microsoft.com/office/powerpoint/2010/main" val="10874100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81D7A8-623F-B04F-A969-65BF852252C8}"/>
              </a:ext>
            </a:extLst>
          </p:cNvPr>
          <p:cNvSpPr>
            <a:spLocks noGrp="1"/>
          </p:cNvSpPr>
          <p:nvPr>
            <p:ph type="title"/>
          </p:nvPr>
        </p:nvSpPr>
        <p:spPr/>
        <p:txBody>
          <a:bodyPr>
            <a:normAutofit/>
          </a:bodyPr>
          <a:lstStyle/>
          <a:p>
            <a:r>
              <a:rPr lang="en-US" dirty="0"/>
              <a:t>Discussion on the result and further work</a:t>
            </a:r>
          </a:p>
        </p:txBody>
      </p:sp>
      <p:sp>
        <p:nvSpPr>
          <p:cNvPr id="3" name="Content Placeholder 2">
            <a:extLst>
              <a:ext uri="{FF2B5EF4-FFF2-40B4-BE49-F238E27FC236}">
                <a16:creationId xmlns:a16="http://schemas.microsoft.com/office/drawing/2014/main" id="{B75D482C-AE63-264D-A87E-930FFF5AA244}"/>
              </a:ext>
            </a:extLst>
          </p:cNvPr>
          <p:cNvSpPr>
            <a:spLocks noGrp="1"/>
          </p:cNvSpPr>
          <p:nvPr>
            <p:ph idx="1"/>
          </p:nvPr>
        </p:nvSpPr>
        <p:spPr/>
        <p:txBody>
          <a:bodyPr/>
          <a:lstStyle/>
          <a:p>
            <a:r>
              <a:rPr lang="en-US" sz="1400" dirty="0"/>
              <a:t>Both News Sentiment and Twitter Sentiment has a positive bias. </a:t>
            </a:r>
          </a:p>
          <a:p>
            <a:r>
              <a:rPr lang="en-US" sz="1400" dirty="0"/>
              <a:t>News Sentiment and Twitter Volume are shown to be good predictors on Bitcoin Price/ Return.</a:t>
            </a:r>
          </a:p>
          <a:p>
            <a:r>
              <a:rPr lang="en-US" sz="1400" dirty="0"/>
              <a:t>Further work to be considered </a:t>
            </a:r>
          </a:p>
          <a:p>
            <a:pPr lvl="1"/>
            <a:r>
              <a:rPr lang="en-US" sz="1400" dirty="0"/>
              <a:t>Build a consolidated model that account for news sentiment and twitter volume at the same time</a:t>
            </a:r>
          </a:p>
          <a:p>
            <a:pPr lvl="1"/>
            <a:r>
              <a:rPr lang="en-US" sz="1400" dirty="0"/>
              <a:t>Add more data sources on bitcoin related news</a:t>
            </a:r>
          </a:p>
          <a:p>
            <a:pPr lvl="1"/>
            <a:r>
              <a:rPr lang="en-US" sz="1400" dirty="0" err="1"/>
              <a:t>Backtesting</a:t>
            </a:r>
            <a:r>
              <a:rPr lang="en-US" sz="1400" dirty="0"/>
              <a:t> against other cryptocurrencies, e.g. Ethereum (“ETH”)</a:t>
            </a:r>
          </a:p>
          <a:p>
            <a:pPr lvl="1"/>
            <a:r>
              <a:rPr lang="en-US" sz="1400" dirty="0"/>
              <a:t>Test against other Sentiment Analysis model in addition to VADER</a:t>
            </a:r>
          </a:p>
          <a:p>
            <a:endParaRPr lang="en-US" dirty="0"/>
          </a:p>
        </p:txBody>
      </p:sp>
    </p:spTree>
    <p:extLst>
      <p:ext uri="{BB962C8B-B14F-4D97-AF65-F5344CB8AC3E}">
        <p14:creationId xmlns:p14="http://schemas.microsoft.com/office/powerpoint/2010/main" val="31197461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D2FEB7-5ABA-1342-B1EB-659ADEE81188}"/>
              </a:ext>
            </a:extLst>
          </p:cNvPr>
          <p:cNvSpPr>
            <a:spLocks noGrp="1"/>
          </p:cNvSpPr>
          <p:nvPr>
            <p:ph type="title"/>
          </p:nvPr>
        </p:nvSpPr>
        <p:spPr/>
        <p:txBody>
          <a:bodyPr/>
          <a:lstStyle/>
          <a:p>
            <a:r>
              <a:rPr lang="en-US" dirty="0"/>
              <a:t>Overview</a:t>
            </a:r>
          </a:p>
        </p:txBody>
      </p:sp>
      <p:sp>
        <p:nvSpPr>
          <p:cNvPr id="3" name="Content Placeholder 2">
            <a:extLst>
              <a:ext uri="{FF2B5EF4-FFF2-40B4-BE49-F238E27FC236}">
                <a16:creationId xmlns:a16="http://schemas.microsoft.com/office/drawing/2014/main" id="{9E064069-80C5-9643-BB05-9BC7A1CED9A4}"/>
              </a:ext>
            </a:extLst>
          </p:cNvPr>
          <p:cNvSpPr>
            <a:spLocks noGrp="1"/>
          </p:cNvSpPr>
          <p:nvPr>
            <p:ph idx="1"/>
          </p:nvPr>
        </p:nvSpPr>
        <p:spPr>
          <a:xfrm>
            <a:off x="1066800" y="1392518"/>
            <a:ext cx="10058400" cy="4642522"/>
          </a:xfrm>
        </p:spPr>
        <p:txBody>
          <a:bodyPr/>
          <a:lstStyle/>
          <a:p>
            <a:pPr lvl="1"/>
            <a:r>
              <a:rPr lang="en-US" dirty="0"/>
              <a:t>Background and Purpose of this project</a:t>
            </a:r>
          </a:p>
          <a:p>
            <a:pPr lvl="1"/>
            <a:r>
              <a:rPr lang="en-US" dirty="0"/>
              <a:t>Sentiment Analysis Model – VADER</a:t>
            </a:r>
          </a:p>
          <a:p>
            <a:pPr lvl="1"/>
            <a:r>
              <a:rPr lang="en-US" dirty="0"/>
              <a:t>Data Preparation</a:t>
            </a:r>
          </a:p>
          <a:p>
            <a:pPr lvl="2"/>
            <a:r>
              <a:rPr lang="en-US" dirty="0"/>
              <a:t>Bitcoin historical price</a:t>
            </a:r>
          </a:p>
          <a:p>
            <a:pPr lvl="2"/>
            <a:r>
              <a:rPr lang="en-US" dirty="0"/>
              <a:t>Bitcoin related news from </a:t>
            </a:r>
            <a:r>
              <a:rPr lang="en-US" dirty="0" err="1"/>
              <a:t>Coindesk</a:t>
            </a:r>
            <a:endParaRPr lang="en-US" dirty="0"/>
          </a:p>
          <a:p>
            <a:pPr lvl="2"/>
            <a:r>
              <a:rPr lang="en-US" dirty="0"/>
              <a:t>Tweets with hashtags “BITCOIN” or “BTC”</a:t>
            </a:r>
          </a:p>
          <a:p>
            <a:pPr lvl="1"/>
            <a:r>
              <a:rPr lang="en-US" dirty="0"/>
              <a:t>Bitcoin Price Prediction Model &amp; The proposed trading strategy</a:t>
            </a:r>
          </a:p>
          <a:p>
            <a:pPr lvl="2"/>
            <a:r>
              <a:rPr lang="en-US" dirty="0"/>
              <a:t>Train the linear regression/ logistic regression model using Tweets and Bitcoin related news</a:t>
            </a:r>
          </a:p>
          <a:p>
            <a:pPr lvl="1"/>
            <a:r>
              <a:rPr lang="en-US" dirty="0" err="1"/>
              <a:t>Backtesting</a:t>
            </a:r>
            <a:r>
              <a:rPr lang="en-US" dirty="0"/>
              <a:t> Result</a:t>
            </a:r>
          </a:p>
          <a:p>
            <a:pPr lvl="1"/>
            <a:r>
              <a:rPr lang="en-US" dirty="0"/>
              <a:t>Discussion on the result and further work</a:t>
            </a:r>
          </a:p>
          <a:p>
            <a:pPr lvl="2"/>
            <a:endParaRPr lang="en-US" dirty="0"/>
          </a:p>
        </p:txBody>
      </p:sp>
      <p:pic>
        <p:nvPicPr>
          <p:cNvPr id="5" name="Picture 4">
            <a:extLst>
              <a:ext uri="{FF2B5EF4-FFF2-40B4-BE49-F238E27FC236}">
                <a16:creationId xmlns:a16="http://schemas.microsoft.com/office/drawing/2014/main" id="{18E3CB24-2DCC-A744-9348-6F8272D0DE2B}"/>
              </a:ext>
            </a:extLst>
          </p:cNvPr>
          <p:cNvPicPr>
            <a:picLocks noChangeAspect="1"/>
          </p:cNvPicPr>
          <p:nvPr/>
        </p:nvPicPr>
        <p:blipFill>
          <a:blip r:embed="rId2"/>
          <a:stretch>
            <a:fillRect/>
          </a:stretch>
        </p:blipFill>
        <p:spPr>
          <a:xfrm>
            <a:off x="8414005" y="1179860"/>
            <a:ext cx="1476315" cy="1707840"/>
          </a:xfrm>
          <a:prstGeom prst="rect">
            <a:avLst/>
          </a:prstGeom>
        </p:spPr>
      </p:pic>
      <p:pic>
        <p:nvPicPr>
          <p:cNvPr id="6" name="Picture 5">
            <a:extLst>
              <a:ext uri="{FF2B5EF4-FFF2-40B4-BE49-F238E27FC236}">
                <a16:creationId xmlns:a16="http://schemas.microsoft.com/office/drawing/2014/main" id="{096F0004-C7C4-6743-8ED3-0E4F6DBF91F6}"/>
              </a:ext>
            </a:extLst>
          </p:cNvPr>
          <p:cNvPicPr>
            <a:picLocks noChangeAspect="1"/>
          </p:cNvPicPr>
          <p:nvPr/>
        </p:nvPicPr>
        <p:blipFill>
          <a:blip r:embed="rId3"/>
          <a:stretch>
            <a:fillRect/>
          </a:stretch>
        </p:blipFill>
        <p:spPr>
          <a:xfrm>
            <a:off x="1919036" y="4798891"/>
            <a:ext cx="2851483" cy="1236149"/>
          </a:xfrm>
          <a:prstGeom prst="rect">
            <a:avLst/>
          </a:prstGeom>
        </p:spPr>
      </p:pic>
      <p:pic>
        <p:nvPicPr>
          <p:cNvPr id="7" name="Picture 6">
            <a:extLst>
              <a:ext uri="{FF2B5EF4-FFF2-40B4-BE49-F238E27FC236}">
                <a16:creationId xmlns:a16="http://schemas.microsoft.com/office/drawing/2014/main" id="{EF923240-F30D-D14B-9822-EF41068C2891}"/>
              </a:ext>
            </a:extLst>
          </p:cNvPr>
          <p:cNvPicPr>
            <a:picLocks noChangeAspect="1"/>
          </p:cNvPicPr>
          <p:nvPr/>
        </p:nvPicPr>
        <p:blipFill>
          <a:blip r:embed="rId4"/>
          <a:stretch>
            <a:fillRect/>
          </a:stretch>
        </p:blipFill>
        <p:spPr>
          <a:xfrm>
            <a:off x="6103234" y="4798891"/>
            <a:ext cx="3689250" cy="1234800"/>
          </a:xfrm>
          <a:prstGeom prst="rect">
            <a:avLst/>
          </a:prstGeom>
        </p:spPr>
      </p:pic>
    </p:spTree>
    <p:extLst>
      <p:ext uri="{BB962C8B-B14F-4D97-AF65-F5344CB8AC3E}">
        <p14:creationId xmlns:p14="http://schemas.microsoft.com/office/powerpoint/2010/main" val="15773623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587A75-1D3E-5549-BD35-E195A6F9832A}"/>
              </a:ext>
            </a:extLst>
          </p:cNvPr>
          <p:cNvSpPr>
            <a:spLocks noGrp="1"/>
          </p:cNvSpPr>
          <p:nvPr>
            <p:ph type="title"/>
          </p:nvPr>
        </p:nvSpPr>
        <p:spPr/>
        <p:txBody>
          <a:bodyPr>
            <a:normAutofit/>
          </a:bodyPr>
          <a:lstStyle/>
          <a:p>
            <a:r>
              <a:rPr lang="en-US" dirty="0"/>
              <a:t>Background and Purpose of this project</a:t>
            </a:r>
          </a:p>
        </p:txBody>
      </p:sp>
      <p:sp>
        <p:nvSpPr>
          <p:cNvPr id="3" name="Content Placeholder 2">
            <a:extLst>
              <a:ext uri="{FF2B5EF4-FFF2-40B4-BE49-F238E27FC236}">
                <a16:creationId xmlns:a16="http://schemas.microsoft.com/office/drawing/2014/main" id="{318F87CB-0749-3D43-B5AA-D4A40B3C27DD}"/>
              </a:ext>
            </a:extLst>
          </p:cNvPr>
          <p:cNvSpPr>
            <a:spLocks noGrp="1"/>
          </p:cNvSpPr>
          <p:nvPr>
            <p:ph idx="1"/>
          </p:nvPr>
        </p:nvSpPr>
        <p:spPr/>
        <p:txBody>
          <a:bodyPr/>
          <a:lstStyle/>
          <a:p>
            <a:r>
              <a:rPr lang="en-US" dirty="0"/>
              <a:t>Traditional methods to predict security price movement such as technical analysis and fundamental analysis have been widely studied and it is pretty hard to identify new and useful indicators to beat the market.</a:t>
            </a:r>
          </a:p>
          <a:p>
            <a:r>
              <a:rPr lang="en-US" dirty="0"/>
              <a:t>With recent developments on AI (“Artificial Intelligence”), analyzing unstructured data including texts become possible leveraging the techniques of NLP (Natural Language Processing).</a:t>
            </a:r>
          </a:p>
          <a:p>
            <a:r>
              <a:rPr lang="en-US" dirty="0"/>
              <a:t>Cryptocurrency is a relatively new digit asset with growing popularity since 2016. The drastic climb of bitcoin price from less than USD1,000 to USD20,000 in 2017 has provided a lot of investment opportunities.</a:t>
            </a:r>
          </a:p>
          <a:p>
            <a:r>
              <a:rPr lang="en-US" dirty="0"/>
              <a:t>The purpose of this study is to construct some bitcoin trading strategies with unstructured data.</a:t>
            </a:r>
          </a:p>
          <a:p>
            <a:endParaRPr lang="en-US" dirty="0"/>
          </a:p>
          <a:p>
            <a:endParaRPr lang="en-US" dirty="0"/>
          </a:p>
        </p:txBody>
      </p:sp>
    </p:spTree>
    <p:extLst>
      <p:ext uri="{BB962C8B-B14F-4D97-AF65-F5344CB8AC3E}">
        <p14:creationId xmlns:p14="http://schemas.microsoft.com/office/powerpoint/2010/main" val="25896616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587A75-1D3E-5549-BD35-E195A6F9832A}"/>
              </a:ext>
            </a:extLst>
          </p:cNvPr>
          <p:cNvSpPr>
            <a:spLocks noGrp="1"/>
          </p:cNvSpPr>
          <p:nvPr>
            <p:ph type="title"/>
          </p:nvPr>
        </p:nvSpPr>
        <p:spPr/>
        <p:txBody>
          <a:bodyPr>
            <a:normAutofit/>
          </a:bodyPr>
          <a:lstStyle/>
          <a:p>
            <a:r>
              <a:rPr lang="en-US" dirty="0"/>
              <a:t>Sentiment Analysis Model - VADER</a:t>
            </a:r>
          </a:p>
        </p:txBody>
      </p:sp>
      <p:sp>
        <p:nvSpPr>
          <p:cNvPr id="3" name="Content Placeholder 2">
            <a:extLst>
              <a:ext uri="{FF2B5EF4-FFF2-40B4-BE49-F238E27FC236}">
                <a16:creationId xmlns:a16="http://schemas.microsoft.com/office/drawing/2014/main" id="{318F87CB-0749-3D43-B5AA-D4A40B3C27DD}"/>
              </a:ext>
            </a:extLst>
          </p:cNvPr>
          <p:cNvSpPr>
            <a:spLocks noGrp="1"/>
          </p:cNvSpPr>
          <p:nvPr>
            <p:ph idx="1"/>
          </p:nvPr>
        </p:nvSpPr>
        <p:spPr>
          <a:xfrm>
            <a:off x="1066800" y="1392518"/>
            <a:ext cx="7686174" cy="1832029"/>
          </a:xfrm>
        </p:spPr>
        <p:txBody>
          <a:bodyPr>
            <a:normAutofit/>
          </a:bodyPr>
          <a:lstStyle/>
          <a:p>
            <a:r>
              <a:rPr lang="en-HK" b="1" dirty="0"/>
              <a:t>VADER (Valence Aware Dictionary and </a:t>
            </a:r>
            <a:r>
              <a:rPr lang="en-HK" b="1" dirty="0" err="1"/>
              <a:t>sEntiment</a:t>
            </a:r>
            <a:r>
              <a:rPr lang="en-HK" b="1" dirty="0"/>
              <a:t> Reasoner)</a:t>
            </a:r>
            <a:r>
              <a:rPr lang="en-HK" sz="1400" b="1" dirty="0"/>
              <a:t> </a:t>
            </a:r>
            <a:r>
              <a:rPr lang="en-HK" sz="1400" dirty="0"/>
              <a:t>is a lexicon and rule-based sentiment analysis tool that is specifically attuned to sentiments expressed in social media. It is fully open-sourced.</a:t>
            </a:r>
          </a:p>
          <a:p>
            <a:r>
              <a:rPr lang="en-HK" sz="1400" dirty="0"/>
              <a:t>Introduced in 2014, VADER text sentiment analysis uses a human-centric approach, combining qualitative analysis and empirical validation by using human </a:t>
            </a:r>
            <a:r>
              <a:rPr lang="en-HK" sz="1400" dirty="0" err="1"/>
              <a:t>raters</a:t>
            </a:r>
            <a:r>
              <a:rPr lang="en-HK" sz="1400" dirty="0"/>
              <a:t> and the wisdom of the crowd.</a:t>
            </a:r>
          </a:p>
          <a:p>
            <a:endParaRPr lang="en-HK" dirty="0"/>
          </a:p>
          <a:p>
            <a:pPr lvl="1" fontAlgn="base"/>
            <a:endParaRPr lang="en-HK" dirty="0"/>
          </a:p>
          <a:p>
            <a:endParaRPr lang="en-US" dirty="0"/>
          </a:p>
        </p:txBody>
      </p:sp>
      <p:sp>
        <p:nvSpPr>
          <p:cNvPr id="4" name="Content Placeholder 2">
            <a:extLst>
              <a:ext uri="{FF2B5EF4-FFF2-40B4-BE49-F238E27FC236}">
                <a16:creationId xmlns:a16="http://schemas.microsoft.com/office/drawing/2014/main" id="{FD0BF986-DDD7-D84D-8FE7-0A5A38290F7F}"/>
              </a:ext>
            </a:extLst>
          </p:cNvPr>
          <p:cNvSpPr txBox="1">
            <a:spLocks/>
          </p:cNvSpPr>
          <p:nvPr/>
        </p:nvSpPr>
        <p:spPr>
          <a:xfrm>
            <a:off x="244642" y="6274467"/>
            <a:ext cx="10058400" cy="424313"/>
          </a:xfrm>
          <a:prstGeom prst="rect">
            <a:avLst/>
          </a:prstGeom>
        </p:spPr>
        <p:txBody>
          <a:bodyPr vert="horz" lIns="91440" tIns="45720" rIns="91440" bIns="45720" rtlCol="0">
            <a:normAutofit/>
          </a:bodyPr>
          <a:lstStyle>
            <a:lvl1pPr marL="182880" indent="-182880" algn="l" defTabSz="914400" rtl="0" eaLnBrk="1" latinLnBrk="0" hangingPunct="1">
              <a:lnSpc>
                <a:spcPct val="100000"/>
              </a:lnSpc>
              <a:spcBef>
                <a:spcPts val="900"/>
              </a:spcBef>
              <a:spcAft>
                <a:spcPts val="0"/>
              </a:spcAft>
              <a:buClr>
                <a:schemeClr val="tx1">
                  <a:lumMod val="85000"/>
                  <a:lumOff val="15000"/>
                </a:schemeClr>
              </a:buClr>
              <a:buFont typeface="Garamond" pitchFamily="18"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a:lstStyle>
          <a:p>
            <a:pPr marL="0" indent="0">
              <a:buNone/>
            </a:pPr>
            <a:r>
              <a:rPr lang="en-HK" sz="1000" dirty="0"/>
              <a:t>Source: </a:t>
            </a:r>
            <a:r>
              <a:rPr lang="en-HK" sz="1000" dirty="0">
                <a:hlinkClick r:id="rId2"/>
              </a:rPr>
              <a:t>http://datameetsmedia.com/vader-sentiment-analysis-explained/</a:t>
            </a:r>
            <a:r>
              <a:rPr lang="en-HK" sz="1000" dirty="0"/>
              <a:t>, </a:t>
            </a:r>
            <a:r>
              <a:rPr lang="en-HK" sz="1000" dirty="0">
                <a:hlinkClick r:id="rId3"/>
              </a:rPr>
              <a:t>https://github.com/cjhutto/vaderSentiment</a:t>
            </a:r>
            <a:endParaRPr lang="en-HK" sz="1000" dirty="0"/>
          </a:p>
        </p:txBody>
      </p:sp>
      <p:pic>
        <p:nvPicPr>
          <p:cNvPr id="5" name="Picture 4">
            <a:extLst>
              <a:ext uri="{FF2B5EF4-FFF2-40B4-BE49-F238E27FC236}">
                <a16:creationId xmlns:a16="http://schemas.microsoft.com/office/drawing/2014/main" id="{6B1FE140-20D0-C04D-8FCC-611101123C3B}"/>
              </a:ext>
            </a:extLst>
          </p:cNvPr>
          <p:cNvPicPr>
            <a:picLocks noChangeAspect="1"/>
          </p:cNvPicPr>
          <p:nvPr/>
        </p:nvPicPr>
        <p:blipFill>
          <a:blip r:embed="rId4"/>
          <a:stretch>
            <a:fillRect/>
          </a:stretch>
        </p:blipFill>
        <p:spPr>
          <a:xfrm>
            <a:off x="8894912" y="996071"/>
            <a:ext cx="2467343" cy="2624921"/>
          </a:xfrm>
          <a:prstGeom prst="rect">
            <a:avLst/>
          </a:prstGeom>
        </p:spPr>
      </p:pic>
      <p:sp>
        <p:nvSpPr>
          <p:cNvPr id="6" name="Rectangle 5">
            <a:extLst>
              <a:ext uri="{FF2B5EF4-FFF2-40B4-BE49-F238E27FC236}">
                <a16:creationId xmlns:a16="http://schemas.microsoft.com/office/drawing/2014/main" id="{42A19368-3752-8B43-B4F3-D5BD9171D2CB}"/>
              </a:ext>
            </a:extLst>
          </p:cNvPr>
          <p:cNvSpPr/>
          <p:nvPr/>
        </p:nvSpPr>
        <p:spPr>
          <a:xfrm>
            <a:off x="1122946" y="3434157"/>
            <a:ext cx="10649953" cy="2339102"/>
          </a:xfrm>
          <a:prstGeom prst="rect">
            <a:avLst/>
          </a:prstGeom>
        </p:spPr>
        <p:txBody>
          <a:bodyPr wrap="square">
            <a:spAutoFit/>
          </a:bodyPr>
          <a:lstStyle/>
          <a:p>
            <a:r>
              <a:rPr lang="en-HK" dirty="0"/>
              <a:t>How does Vader work?</a:t>
            </a:r>
          </a:p>
          <a:p>
            <a:pPr marL="182880" lvl="1" indent="-182880" defTabSz="914400">
              <a:spcBef>
                <a:spcPts val="900"/>
              </a:spcBef>
              <a:buClr>
                <a:schemeClr val="tx1">
                  <a:lumMod val="85000"/>
                  <a:lumOff val="15000"/>
                </a:schemeClr>
              </a:buClr>
              <a:buFont typeface="Garamond" pitchFamily="18" charset="0"/>
              <a:buChar char="◦"/>
            </a:pPr>
            <a:r>
              <a:rPr lang="en-HK" sz="1400" dirty="0"/>
              <a:t>It relies on a dictionary which maps lexical features to emotion intensities called sentiment scores.</a:t>
            </a:r>
            <a:endParaRPr lang="en-US" sz="1400" dirty="0"/>
          </a:p>
          <a:p>
            <a:pPr marL="182880" lvl="1" indent="-182880" defTabSz="914400">
              <a:spcBef>
                <a:spcPts val="900"/>
              </a:spcBef>
              <a:buClr>
                <a:schemeClr val="tx1">
                  <a:lumMod val="85000"/>
                  <a:lumOff val="15000"/>
                </a:schemeClr>
              </a:buClr>
              <a:buFont typeface="Garamond" pitchFamily="18" charset="0"/>
              <a:buChar char="◦"/>
            </a:pPr>
            <a:r>
              <a:rPr lang="en-HK" sz="1400" dirty="0"/>
              <a:t>Emotion intensity or sentiment score is measured on a scale from -4 to +4, where -4 is the most negative and +4 is the most positive.</a:t>
            </a:r>
          </a:p>
          <a:p>
            <a:pPr marL="182880" lvl="1" indent="-182880" defTabSz="914400" fontAlgn="base">
              <a:spcBef>
                <a:spcPts val="900"/>
              </a:spcBef>
              <a:buClr>
                <a:schemeClr val="tx1">
                  <a:lumMod val="85000"/>
                  <a:lumOff val="15000"/>
                </a:schemeClr>
              </a:buClr>
              <a:buFont typeface="Garamond" pitchFamily="18" charset="0"/>
              <a:buChar char="◦"/>
            </a:pPr>
            <a:r>
              <a:rPr lang="en-HK" sz="1400" dirty="0"/>
              <a:t>The sentiment score of a sentence is calculated by summing up the sentiment scores of each VADER-dictionary-listed word in the sentence. </a:t>
            </a:r>
          </a:p>
          <a:p>
            <a:pPr marL="182880" lvl="1" indent="-182880" defTabSz="914400" fontAlgn="base">
              <a:spcBef>
                <a:spcPts val="900"/>
              </a:spcBef>
              <a:buClr>
                <a:schemeClr val="tx1">
                  <a:lumMod val="85000"/>
                  <a:lumOff val="15000"/>
                </a:schemeClr>
              </a:buClr>
              <a:buFont typeface="Garamond" pitchFamily="18" charset="0"/>
              <a:buChar char="◦"/>
            </a:pPr>
            <a:r>
              <a:rPr lang="en-HK" sz="1400" dirty="0"/>
              <a:t>VADER sentiment analysis returns a sentiment score of a sentence in the range -1 to 1, from most negative to most positive using the normalization technique.</a:t>
            </a:r>
          </a:p>
        </p:txBody>
      </p:sp>
    </p:spTree>
    <p:extLst>
      <p:ext uri="{BB962C8B-B14F-4D97-AF65-F5344CB8AC3E}">
        <p14:creationId xmlns:p14="http://schemas.microsoft.com/office/powerpoint/2010/main" val="42157869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587A75-1D3E-5549-BD35-E195A6F9832A}"/>
              </a:ext>
            </a:extLst>
          </p:cNvPr>
          <p:cNvSpPr>
            <a:spLocks noGrp="1"/>
          </p:cNvSpPr>
          <p:nvPr>
            <p:ph type="title"/>
          </p:nvPr>
        </p:nvSpPr>
        <p:spPr/>
        <p:txBody>
          <a:bodyPr>
            <a:normAutofit/>
          </a:bodyPr>
          <a:lstStyle/>
          <a:p>
            <a:r>
              <a:rPr lang="en-US" dirty="0"/>
              <a:t>Sentiment Analysis Model - VADER</a:t>
            </a:r>
          </a:p>
        </p:txBody>
      </p:sp>
      <p:sp>
        <p:nvSpPr>
          <p:cNvPr id="3" name="Content Placeholder 2">
            <a:extLst>
              <a:ext uri="{FF2B5EF4-FFF2-40B4-BE49-F238E27FC236}">
                <a16:creationId xmlns:a16="http://schemas.microsoft.com/office/drawing/2014/main" id="{318F87CB-0749-3D43-B5AA-D4A40B3C27DD}"/>
              </a:ext>
            </a:extLst>
          </p:cNvPr>
          <p:cNvSpPr>
            <a:spLocks noGrp="1"/>
          </p:cNvSpPr>
          <p:nvPr>
            <p:ph idx="1"/>
          </p:nvPr>
        </p:nvSpPr>
        <p:spPr>
          <a:xfrm>
            <a:off x="1066799" y="1392518"/>
            <a:ext cx="8193801" cy="4822888"/>
          </a:xfrm>
        </p:spPr>
        <p:txBody>
          <a:bodyPr>
            <a:normAutofit/>
          </a:bodyPr>
          <a:lstStyle/>
          <a:p>
            <a:r>
              <a:rPr lang="en-HK" dirty="0"/>
              <a:t>Example:</a:t>
            </a:r>
          </a:p>
          <a:p>
            <a:pPr>
              <a:spcBef>
                <a:spcPts val="0"/>
              </a:spcBef>
            </a:pPr>
            <a:endParaRPr lang="en-HK" sz="800" dirty="0"/>
          </a:p>
          <a:p>
            <a:pPr marL="177800" indent="0">
              <a:spcBef>
                <a:spcPts val="0"/>
              </a:spcBef>
              <a:buNone/>
            </a:pPr>
            <a:r>
              <a:rPr lang="en-HK" dirty="0">
                <a:solidFill>
                  <a:schemeClr val="accent5"/>
                </a:solidFill>
              </a:rPr>
              <a:t>“The food is good.”</a:t>
            </a:r>
          </a:p>
          <a:p>
            <a:pPr marL="177800" indent="0">
              <a:spcBef>
                <a:spcPts val="0"/>
              </a:spcBef>
              <a:buNone/>
            </a:pPr>
            <a:r>
              <a:rPr lang="en-HK" dirty="0">
                <a:solidFill>
                  <a:schemeClr val="accent5"/>
                </a:solidFill>
              </a:rPr>
              <a:t>VADER scores: 'neg': 0.0, 'neu': 0.452, '</a:t>
            </a:r>
            <a:r>
              <a:rPr lang="en-HK" dirty="0" err="1">
                <a:solidFill>
                  <a:schemeClr val="accent5"/>
                </a:solidFill>
              </a:rPr>
              <a:t>pos</a:t>
            </a:r>
            <a:r>
              <a:rPr lang="en-HK" dirty="0">
                <a:solidFill>
                  <a:schemeClr val="accent5"/>
                </a:solidFill>
              </a:rPr>
              <a:t>': 0.548, 'compound': 0.5622</a:t>
            </a:r>
          </a:p>
          <a:p>
            <a:pPr marL="177800" indent="0">
              <a:spcBef>
                <a:spcPts val="0"/>
              </a:spcBef>
              <a:buNone/>
            </a:pPr>
            <a:endParaRPr lang="en-HK" dirty="0">
              <a:solidFill>
                <a:schemeClr val="accent5"/>
              </a:solidFill>
            </a:endParaRPr>
          </a:p>
          <a:p>
            <a:pPr marL="177800" indent="0">
              <a:spcBef>
                <a:spcPts val="0"/>
              </a:spcBef>
              <a:buNone/>
            </a:pPr>
            <a:r>
              <a:rPr lang="en-HK" dirty="0">
                <a:solidFill>
                  <a:schemeClr val="tx2">
                    <a:lumMod val="60000"/>
                    <a:lumOff val="40000"/>
                  </a:schemeClr>
                </a:solidFill>
              </a:rPr>
              <a:t>"The food is GOOD!”</a:t>
            </a:r>
          </a:p>
          <a:p>
            <a:pPr marL="177800" indent="0">
              <a:spcBef>
                <a:spcPts val="0"/>
              </a:spcBef>
              <a:buNone/>
            </a:pPr>
            <a:r>
              <a:rPr lang="en-HK" dirty="0">
                <a:solidFill>
                  <a:schemeClr val="tx2">
                    <a:lumMod val="60000"/>
                    <a:lumOff val="40000"/>
                  </a:schemeClr>
                </a:solidFill>
              </a:rPr>
              <a:t>'neg': 0.0, 'neu': 0.433, '</a:t>
            </a:r>
            <a:r>
              <a:rPr lang="en-HK" dirty="0" err="1">
                <a:solidFill>
                  <a:schemeClr val="tx2">
                    <a:lumMod val="60000"/>
                    <a:lumOff val="40000"/>
                  </a:schemeClr>
                </a:solidFill>
              </a:rPr>
              <a:t>pos</a:t>
            </a:r>
            <a:r>
              <a:rPr lang="en-HK" dirty="0">
                <a:solidFill>
                  <a:schemeClr val="tx2">
                    <a:lumMod val="60000"/>
                    <a:lumOff val="40000"/>
                  </a:schemeClr>
                </a:solidFill>
              </a:rPr>
              <a:t>': 0.567, 'compound': 0.6027</a:t>
            </a:r>
          </a:p>
          <a:p>
            <a:endParaRPr lang="en-US" dirty="0"/>
          </a:p>
          <a:p>
            <a:pPr marL="177800" indent="0">
              <a:spcBef>
                <a:spcPts val="0"/>
              </a:spcBef>
              <a:buNone/>
            </a:pPr>
            <a:r>
              <a:rPr lang="en-HK" dirty="0">
                <a:solidFill>
                  <a:srgbClr val="E538EE"/>
                </a:solidFill>
              </a:rPr>
              <a:t>"The food is really GOOD!”</a:t>
            </a:r>
          </a:p>
          <a:p>
            <a:pPr marL="177800" indent="0">
              <a:spcBef>
                <a:spcPts val="0"/>
              </a:spcBef>
              <a:buNone/>
            </a:pPr>
            <a:r>
              <a:rPr lang="en-HK" dirty="0">
                <a:solidFill>
                  <a:srgbClr val="E538EE"/>
                </a:solidFill>
              </a:rPr>
              <a:t>'neg': 0.0, 'neu': 0.487, '</a:t>
            </a:r>
            <a:r>
              <a:rPr lang="en-HK" dirty="0" err="1">
                <a:solidFill>
                  <a:srgbClr val="E538EE"/>
                </a:solidFill>
              </a:rPr>
              <a:t>pos</a:t>
            </a:r>
            <a:r>
              <a:rPr lang="en-HK" dirty="0">
                <a:solidFill>
                  <a:srgbClr val="E538EE"/>
                </a:solidFill>
              </a:rPr>
              <a:t>': 0.513, 'compound': 0.6391</a:t>
            </a:r>
          </a:p>
          <a:p>
            <a:pPr marL="177800" indent="0">
              <a:buNone/>
            </a:pPr>
            <a:endParaRPr lang="en-HK" dirty="0">
              <a:solidFill>
                <a:schemeClr val="tx2">
                  <a:lumMod val="60000"/>
                  <a:lumOff val="40000"/>
                </a:schemeClr>
              </a:solidFill>
            </a:endParaRPr>
          </a:p>
          <a:p>
            <a:pPr marL="177800" indent="0">
              <a:spcBef>
                <a:spcPts val="0"/>
              </a:spcBef>
              <a:buNone/>
            </a:pPr>
            <a:r>
              <a:rPr lang="en-HK" dirty="0">
                <a:solidFill>
                  <a:srgbClr val="FF0000"/>
                </a:solidFill>
              </a:rPr>
              <a:t>"The food is really GOOD! But the service is dreadful.”</a:t>
            </a:r>
          </a:p>
          <a:p>
            <a:pPr marL="177800" indent="0">
              <a:spcBef>
                <a:spcPts val="0"/>
              </a:spcBef>
              <a:buNone/>
            </a:pPr>
            <a:r>
              <a:rPr lang="en-HK" dirty="0">
                <a:solidFill>
                  <a:srgbClr val="FF0000"/>
                </a:solidFill>
              </a:rPr>
              <a:t>'neg': 0.192, 'neu': 0.529, '</a:t>
            </a:r>
            <a:r>
              <a:rPr lang="en-HK" dirty="0" err="1">
                <a:solidFill>
                  <a:srgbClr val="FF0000"/>
                </a:solidFill>
              </a:rPr>
              <a:t>pos</a:t>
            </a:r>
            <a:r>
              <a:rPr lang="en-HK" dirty="0">
                <a:solidFill>
                  <a:srgbClr val="FF0000"/>
                </a:solidFill>
              </a:rPr>
              <a:t>': 0.279, 'compound': 0.3222</a:t>
            </a:r>
            <a:endParaRPr lang="en-US" dirty="0">
              <a:solidFill>
                <a:srgbClr val="FF0000"/>
              </a:solidFill>
            </a:endParaRPr>
          </a:p>
        </p:txBody>
      </p:sp>
      <p:pic>
        <p:nvPicPr>
          <p:cNvPr id="9" name="Picture 8">
            <a:extLst>
              <a:ext uri="{FF2B5EF4-FFF2-40B4-BE49-F238E27FC236}">
                <a16:creationId xmlns:a16="http://schemas.microsoft.com/office/drawing/2014/main" id="{69F39EB4-FC62-DA4F-84CC-EB21FEDE43F0}"/>
              </a:ext>
            </a:extLst>
          </p:cNvPr>
          <p:cNvPicPr>
            <a:picLocks noChangeAspect="1"/>
          </p:cNvPicPr>
          <p:nvPr/>
        </p:nvPicPr>
        <p:blipFill>
          <a:blip r:embed="rId2"/>
          <a:stretch>
            <a:fillRect/>
          </a:stretch>
        </p:blipFill>
        <p:spPr>
          <a:xfrm>
            <a:off x="7978617" y="2522271"/>
            <a:ext cx="3585357" cy="4022746"/>
          </a:xfrm>
          <a:prstGeom prst="rect">
            <a:avLst/>
          </a:prstGeom>
        </p:spPr>
      </p:pic>
      <p:sp>
        <p:nvSpPr>
          <p:cNvPr id="10" name="Content Placeholder 2">
            <a:extLst>
              <a:ext uri="{FF2B5EF4-FFF2-40B4-BE49-F238E27FC236}">
                <a16:creationId xmlns:a16="http://schemas.microsoft.com/office/drawing/2014/main" id="{617703AF-08D6-EF49-B82F-C6E51CAF5501}"/>
              </a:ext>
            </a:extLst>
          </p:cNvPr>
          <p:cNvSpPr txBox="1">
            <a:spLocks/>
          </p:cNvSpPr>
          <p:nvPr/>
        </p:nvSpPr>
        <p:spPr>
          <a:xfrm>
            <a:off x="244642" y="6274467"/>
            <a:ext cx="10058400" cy="424313"/>
          </a:xfrm>
          <a:prstGeom prst="rect">
            <a:avLst/>
          </a:prstGeom>
        </p:spPr>
        <p:txBody>
          <a:bodyPr vert="horz" lIns="91440" tIns="45720" rIns="91440" bIns="45720" rtlCol="0">
            <a:normAutofit/>
          </a:bodyPr>
          <a:lstStyle>
            <a:lvl1pPr marL="182880" indent="-182880" algn="l" defTabSz="914400" rtl="0" eaLnBrk="1" latinLnBrk="0" hangingPunct="1">
              <a:lnSpc>
                <a:spcPct val="100000"/>
              </a:lnSpc>
              <a:spcBef>
                <a:spcPts val="900"/>
              </a:spcBef>
              <a:spcAft>
                <a:spcPts val="0"/>
              </a:spcAft>
              <a:buClr>
                <a:schemeClr val="tx1">
                  <a:lumMod val="85000"/>
                  <a:lumOff val="15000"/>
                </a:schemeClr>
              </a:buClr>
              <a:buFont typeface="Garamond" pitchFamily="18"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a:lstStyle>
          <a:p>
            <a:pPr marL="0" indent="0">
              <a:buNone/>
            </a:pPr>
            <a:r>
              <a:rPr lang="en-HK" sz="1000" dirty="0"/>
              <a:t>Source: </a:t>
            </a:r>
            <a:r>
              <a:rPr lang="en-HK" sz="1000" dirty="0">
                <a:hlinkClick r:id="rId3"/>
              </a:rPr>
              <a:t>http://t-redactyl.io/blog/2017/04/using-vader-to-handle-sentiment-analysis-with-social-media-text.html</a:t>
            </a:r>
            <a:endParaRPr lang="en-HK" sz="1000" dirty="0"/>
          </a:p>
        </p:txBody>
      </p:sp>
    </p:spTree>
    <p:extLst>
      <p:ext uri="{BB962C8B-B14F-4D97-AF65-F5344CB8AC3E}">
        <p14:creationId xmlns:p14="http://schemas.microsoft.com/office/powerpoint/2010/main" val="27766134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B680BC-1295-F94C-B6AE-B36E31C71534}"/>
              </a:ext>
            </a:extLst>
          </p:cNvPr>
          <p:cNvSpPr>
            <a:spLocks noGrp="1"/>
          </p:cNvSpPr>
          <p:nvPr>
            <p:ph type="title"/>
          </p:nvPr>
        </p:nvSpPr>
        <p:spPr/>
        <p:txBody>
          <a:bodyPr/>
          <a:lstStyle/>
          <a:p>
            <a:r>
              <a:rPr lang="en-US" dirty="0"/>
              <a:t>Data Preparation – BITCOIN MARKET DATA</a:t>
            </a:r>
          </a:p>
        </p:txBody>
      </p:sp>
      <p:sp>
        <p:nvSpPr>
          <p:cNvPr id="3" name="Content Placeholder 2">
            <a:extLst>
              <a:ext uri="{FF2B5EF4-FFF2-40B4-BE49-F238E27FC236}">
                <a16:creationId xmlns:a16="http://schemas.microsoft.com/office/drawing/2014/main" id="{7ED5CD85-D65F-0843-B640-53C589570828}"/>
              </a:ext>
            </a:extLst>
          </p:cNvPr>
          <p:cNvSpPr>
            <a:spLocks noGrp="1"/>
          </p:cNvSpPr>
          <p:nvPr>
            <p:ph idx="1"/>
          </p:nvPr>
        </p:nvSpPr>
        <p:spPr/>
        <p:txBody>
          <a:bodyPr>
            <a:normAutofit/>
          </a:bodyPr>
          <a:lstStyle/>
          <a:p>
            <a:r>
              <a:rPr lang="en-US" sz="1400" dirty="0"/>
              <a:t>The bitcoin market data is downloaded from </a:t>
            </a:r>
            <a:r>
              <a:rPr lang="en-US" sz="1400" dirty="0" err="1"/>
              <a:t>CoinMarketCap</a:t>
            </a:r>
            <a:endParaRPr lang="en-US" sz="1400" dirty="0"/>
          </a:p>
          <a:p>
            <a:r>
              <a:rPr lang="en-US" sz="1400" dirty="0"/>
              <a:t>The daily return/ log return of bitcoin is computed by using the historical Open Price</a:t>
            </a:r>
          </a:p>
        </p:txBody>
      </p:sp>
      <p:pic>
        <p:nvPicPr>
          <p:cNvPr id="4" name="Picture 3">
            <a:extLst>
              <a:ext uri="{FF2B5EF4-FFF2-40B4-BE49-F238E27FC236}">
                <a16:creationId xmlns:a16="http://schemas.microsoft.com/office/drawing/2014/main" id="{AA0F8364-5B28-1548-B44A-04813679411A}"/>
              </a:ext>
            </a:extLst>
          </p:cNvPr>
          <p:cNvPicPr>
            <a:picLocks noChangeAspect="1"/>
          </p:cNvPicPr>
          <p:nvPr/>
        </p:nvPicPr>
        <p:blipFill>
          <a:blip r:embed="rId2"/>
          <a:stretch>
            <a:fillRect/>
          </a:stretch>
        </p:blipFill>
        <p:spPr>
          <a:xfrm>
            <a:off x="1540365" y="2107712"/>
            <a:ext cx="6057134" cy="4165877"/>
          </a:xfrm>
          <a:prstGeom prst="rect">
            <a:avLst/>
          </a:prstGeom>
        </p:spPr>
      </p:pic>
      <p:sp>
        <p:nvSpPr>
          <p:cNvPr id="5" name="Content Placeholder 2">
            <a:extLst>
              <a:ext uri="{FF2B5EF4-FFF2-40B4-BE49-F238E27FC236}">
                <a16:creationId xmlns:a16="http://schemas.microsoft.com/office/drawing/2014/main" id="{95E42366-297D-BB4D-A1CE-F8B582F6BD1E}"/>
              </a:ext>
            </a:extLst>
          </p:cNvPr>
          <p:cNvSpPr txBox="1">
            <a:spLocks/>
          </p:cNvSpPr>
          <p:nvPr/>
        </p:nvSpPr>
        <p:spPr>
          <a:xfrm>
            <a:off x="244642" y="6274467"/>
            <a:ext cx="10058400" cy="424313"/>
          </a:xfrm>
          <a:prstGeom prst="rect">
            <a:avLst/>
          </a:prstGeom>
        </p:spPr>
        <p:txBody>
          <a:bodyPr vert="horz" lIns="91440" tIns="45720" rIns="91440" bIns="45720" rtlCol="0">
            <a:normAutofit/>
          </a:bodyPr>
          <a:lstStyle>
            <a:lvl1pPr marL="182880" indent="-182880" algn="l" defTabSz="914400" rtl="0" eaLnBrk="1" latinLnBrk="0" hangingPunct="1">
              <a:lnSpc>
                <a:spcPct val="100000"/>
              </a:lnSpc>
              <a:spcBef>
                <a:spcPts val="900"/>
              </a:spcBef>
              <a:spcAft>
                <a:spcPts val="0"/>
              </a:spcAft>
              <a:buClr>
                <a:schemeClr val="tx1">
                  <a:lumMod val="85000"/>
                  <a:lumOff val="15000"/>
                </a:schemeClr>
              </a:buClr>
              <a:buFont typeface="Garamond" pitchFamily="18"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a:lstStyle>
          <a:p>
            <a:pPr marL="0" indent="0">
              <a:buNone/>
            </a:pPr>
            <a:r>
              <a:rPr lang="en-HK" sz="1000" dirty="0"/>
              <a:t>Source: </a:t>
            </a:r>
            <a:r>
              <a:rPr lang="en-HK" sz="1000" dirty="0">
                <a:hlinkClick r:id="rId3"/>
              </a:rPr>
              <a:t>https://coinmarketcap.com/currencies/bitcoin/historical-data/</a:t>
            </a:r>
            <a:endParaRPr lang="en-HK" sz="1000" dirty="0"/>
          </a:p>
        </p:txBody>
      </p:sp>
    </p:spTree>
    <p:extLst>
      <p:ext uri="{BB962C8B-B14F-4D97-AF65-F5344CB8AC3E}">
        <p14:creationId xmlns:p14="http://schemas.microsoft.com/office/powerpoint/2010/main" val="14019558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B680BC-1295-F94C-B6AE-B36E31C71534}"/>
              </a:ext>
            </a:extLst>
          </p:cNvPr>
          <p:cNvSpPr>
            <a:spLocks noGrp="1"/>
          </p:cNvSpPr>
          <p:nvPr>
            <p:ph type="title"/>
          </p:nvPr>
        </p:nvSpPr>
        <p:spPr/>
        <p:txBody>
          <a:bodyPr/>
          <a:lstStyle/>
          <a:p>
            <a:r>
              <a:rPr lang="en-US" dirty="0"/>
              <a:t>Data Preparation – Bitcoin related news in </a:t>
            </a:r>
            <a:r>
              <a:rPr lang="en-US" dirty="0" err="1"/>
              <a:t>Coindesk</a:t>
            </a:r>
            <a:endParaRPr lang="en-US" dirty="0"/>
          </a:p>
        </p:txBody>
      </p:sp>
      <p:sp>
        <p:nvSpPr>
          <p:cNvPr id="3" name="Content Placeholder 2">
            <a:extLst>
              <a:ext uri="{FF2B5EF4-FFF2-40B4-BE49-F238E27FC236}">
                <a16:creationId xmlns:a16="http://schemas.microsoft.com/office/drawing/2014/main" id="{7ED5CD85-D65F-0843-B640-53C589570828}"/>
              </a:ext>
            </a:extLst>
          </p:cNvPr>
          <p:cNvSpPr>
            <a:spLocks noGrp="1"/>
          </p:cNvSpPr>
          <p:nvPr>
            <p:ph idx="1"/>
          </p:nvPr>
        </p:nvSpPr>
        <p:spPr>
          <a:xfrm>
            <a:off x="1066800" y="1392518"/>
            <a:ext cx="4039111" cy="4642522"/>
          </a:xfrm>
        </p:spPr>
        <p:txBody>
          <a:bodyPr>
            <a:normAutofit/>
          </a:bodyPr>
          <a:lstStyle/>
          <a:p>
            <a:r>
              <a:rPr lang="en-US" sz="1400" dirty="0" err="1"/>
              <a:t>Coindesk</a:t>
            </a:r>
            <a:r>
              <a:rPr lang="en-US" sz="1400" dirty="0"/>
              <a:t> is a news site specialized in bitcoin and cryptocurrencies.</a:t>
            </a:r>
          </a:p>
          <a:p>
            <a:r>
              <a:rPr lang="en-US" sz="1400" dirty="0"/>
              <a:t>The historical news is retrieved from </a:t>
            </a:r>
            <a:r>
              <a:rPr lang="en-US" sz="1400" dirty="0" err="1"/>
              <a:t>Coindesk</a:t>
            </a:r>
            <a:r>
              <a:rPr lang="en-US" sz="1400" dirty="0"/>
              <a:t> using the technique of Web scraping.</a:t>
            </a:r>
          </a:p>
          <a:p>
            <a:r>
              <a:rPr lang="en-US" sz="1400" dirty="0"/>
              <a:t>Python package “request” is employed to access the </a:t>
            </a:r>
            <a:r>
              <a:rPr lang="en-US" sz="1400" dirty="0" err="1"/>
              <a:t>Coindesk</a:t>
            </a:r>
            <a:r>
              <a:rPr lang="en-US" sz="1400" dirty="0"/>
              <a:t> websites</a:t>
            </a:r>
          </a:p>
          <a:p>
            <a:r>
              <a:rPr lang="en-US" sz="1400" dirty="0"/>
              <a:t>Python package “Beautiful Soup” is employed to extract news content from the HTML files.</a:t>
            </a:r>
          </a:p>
          <a:p>
            <a:r>
              <a:rPr lang="en-US" sz="1400" dirty="0"/>
              <a:t>VADER sentiment analysis model is applied on the news content to determine whether the news contains a positive/ negative sentiment.</a:t>
            </a:r>
          </a:p>
        </p:txBody>
      </p:sp>
      <p:pic>
        <p:nvPicPr>
          <p:cNvPr id="6" name="Picture 5">
            <a:extLst>
              <a:ext uri="{FF2B5EF4-FFF2-40B4-BE49-F238E27FC236}">
                <a16:creationId xmlns:a16="http://schemas.microsoft.com/office/drawing/2014/main" id="{224D860B-402F-C643-B05D-75DB3FB092B8}"/>
              </a:ext>
            </a:extLst>
          </p:cNvPr>
          <p:cNvPicPr>
            <a:picLocks noChangeAspect="1"/>
          </p:cNvPicPr>
          <p:nvPr/>
        </p:nvPicPr>
        <p:blipFill>
          <a:blip r:embed="rId2"/>
          <a:stretch>
            <a:fillRect/>
          </a:stretch>
        </p:blipFill>
        <p:spPr>
          <a:xfrm>
            <a:off x="5316100" y="1392518"/>
            <a:ext cx="6453645" cy="4454418"/>
          </a:xfrm>
          <a:prstGeom prst="rect">
            <a:avLst/>
          </a:prstGeom>
        </p:spPr>
      </p:pic>
    </p:spTree>
    <p:extLst>
      <p:ext uri="{BB962C8B-B14F-4D97-AF65-F5344CB8AC3E}">
        <p14:creationId xmlns:p14="http://schemas.microsoft.com/office/powerpoint/2010/main" val="24950029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24569-C8B5-524D-BD27-6F9461C207B4}"/>
              </a:ext>
            </a:extLst>
          </p:cNvPr>
          <p:cNvSpPr>
            <a:spLocks noGrp="1"/>
          </p:cNvSpPr>
          <p:nvPr>
            <p:ph type="title"/>
          </p:nvPr>
        </p:nvSpPr>
        <p:spPr/>
        <p:txBody>
          <a:bodyPr/>
          <a:lstStyle/>
          <a:p>
            <a:r>
              <a:rPr lang="en-US" dirty="0"/>
              <a:t>Data Preparation – Bitcoin related news in </a:t>
            </a:r>
            <a:r>
              <a:rPr lang="en-US" dirty="0" err="1"/>
              <a:t>Coindesk</a:t>
            </a:r>
            <a:endParaRPr lang="en-US" dirty="0"/>
          </a:p>
        </p:txBody>
      </p:sp>
      <p:sp>
        <p:nvSpPr>
          <p:cNvPr id="3" name="Content Placeholder 2">
            <a:extLst>
              <a:ext uri="{FF2B5EF4-FFF2-40B4-BE49-F238E27FC236}">
                <a16:creationId xmlns:a16="http://schemas.microsoft.com/office/drawing/2014/main" id="{8F6ACE36-809E-DA47-BE05-1F7ED9D7EF4E}"/>
              </a:ext>
            </a:extLst>
          </p:cNvPr>
          <p:cNvSpPr>
            <a:spLocks noGrp="1"/>
          </p:cNvSpPr>
          <p:nvPr>
            <p:ph idx="1"/>
          </p:nvPr>
        </p:nvSpPr>
        <p:spPr/>
        <p:txBody>
          <a:bodyPr/>
          <a:lstStyle/>
          <a:p>
            <a:r>
              <a:rPr lang="en-US" sz="1400" dirty="0"/>
              <a:t>861 historical news on bitcoin was retrieved from Coinbase between APR18-MAR19 for analysis.</a:t>
            </a:r>
          </a:p>
          <a:p>
            <a:endParaRPr lang="en-US" dirty="0"/>
          </a:p>
        </p:txBody>
      </p:sp>
      <p:graphicFrame>
        <p:nvGraphicFramePr>
          <p:cNvPr id="7" name="Table 6">
            <a:extLst>
              <a:ext uri="{FF2B5EF4-FFF2-40B4-BE49-F238E27FC236}">
                <a16:creationId xmlns:a16="http://schemas.microsoft.com/office/drawing/2014/main" id="{A201B252-01BD-634F-AD92-A38CB07D53C9}"/>
              </a:ext>
            </a:extLst>
          </p:cNvPr>
          <p:cNvGraphicFramePr>
            <a:graphicFrameLocks noGrp="1"/>
          </p:cNvGraphicFramePr>
          <p:nvPr>
            <p:extLst>
              <p:ext uri="{D42A27DB-BD31-4B8C-83A1-F6EECF244321}">
                <p14:modId xmlns:p14="http://schemas.microsoft.com/office/powerpoint/2010/main" val="2678894898"/>
              </p:ext>
            </p:extLst>
          </p:nvPr>
        </p:nvGraphicFramePr>
        <p:xfrm>
          <a:off x="1120583" y="2088531"/>
          <a:ext cx="3503156" cy="2910796"/>
        </p:xfrm>
        <a:graphic>
          <a:graphicData uri="http://schemas.openxmlformats.org/drawingml/2006/table">
            <a:tbl>
              <a:tblPr/>
              <a:tblGrid>
                <a:gridCol w="1203727">
                  <a:extLst>
                    <a:ext uri="{9D8B030D-6E8A-4147-A177-3AD203B41FA5}">
                      <a16:colId xmlns:a16="http://schemas.microsoft.com/office/drawing/2014/main" val="1527514242"/>
                    </a:ext>
                  </a:extLst>
                </a:gridCol>
                <a:gridCol w="864447">
                  <a:extLst>
                    <a:ext uri="{9D8B030D-6E8A-4147-A177-3AD203B41FA5}">
                      <a16:colId xmlns:a16="http://schemas.microsoft.com/office/drawing/2014/main" val="1299858643"/>
                    </a:ext>
                  </a:extLst>
                </a:gridCol>
                <a:gridCol w="717491">
                  <a:extLst>
                    <a:ext uri="{9D8B030D-6E8A-4147-A177-3AD203B41FA5}">
                      <a16:colId xmlns:a16="http://schemas.microsoft.com/office/drawing/2014/main" val="2852103998"/>
                    </a:ext>
                  </a:extLst>
                </a:gridCol>
                <a:gridCol w="717491">
                  <a:extLst>
                    <a:ext uri="{9D8B030D-6E8A-4147-A177-3AD203B41FA5}">
                      <a16:colId xmlns:a16="http://schemas.microsoft.com/office/drawing/2014/main" val="4159681424"/>
                    </a:ext>
                  </a:extLst>
                </a:gridCol>
              </a:tblGrid>
              <a:tr h="207914">
                <a:tc rowSpan="2">
                  <a:txBody>
                    <a:bodyPr/>
                    <a:lstStyle/>
                    <a:p>
                      <a:pPr algn="ctr" fontAlgn="ctr"/>
                      <a:r>
                        <a:rPr lang="en-HK" sz="1200" b="0" i="0" u="none" strike="noStrike" dirty="0">
                          <a:solidFill>
                            <a:srgbClr val="FFFFFF"/>
                          </a:solidFill>
                          <a:effectLst/>
                          <a:latin typeface="Century Gothic" panose="020B0502020202020204" pitchFamily="34" charset="0"/>
                          <a:ea typeface="新細明體" panose="02020500000000000000" pitchFamily="18" charset="-120"/>
                        </a:rPr>
                        <a:t>Month ID</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70C0"/>
                    </a:solidFill>
                  </a:tcPr>
                </a:tc>
                <a:tc gridSpan="3">
                  <a:txBody>
                    <a:bodyPr/>
                    <a:lstStyle/>
                    <a:p>
                      <a:pPr algn="ctr" fontAlgn="ctr"/>
                      <a:r>
                        <a:rPr lang="en-HK" sz="1200" b="0" i="0" u="none" strike="noStrike">
                          <a:solidFill>
                            <a:srgbClr val="FFFFFF"/>
                          </a:solidFill>
                          <a:effectLst/>
                          <a:latin typeface="Century Gothic" panose="020B0502020202020204" pitchFamily="34" charset="0"/>
                          <a:ea typeface="新細明體" panose="02020500000000000000" pitchFamily="18" charset="-120"/>
                        </a:rPr>
                        <a:t>Total no. of news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70C0"/>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834255121"/>
                  </a:ext>
                </a:extLst>
              </a:tr>
              <a:tr h="207914">
                <a:tc vMerge="1">
                  <a:txBody>
                    <a:bodyPr/>
                    <a:lstStyle/>
                    <a:p>
                      <a:endParaRPr lang="en-US"/>
                    </a:p>
                  </a:txBody>
                  <a:tcPr/>
                </a:tc>
                <a:tc>
                  <a:txBody>
                    <a:bodyPr/>
                    <a:lstStyle/>
                    <a:p>
                      <a:pPr algn="ctr" fontAlgn="ctr"/>
                      <a:r>
                        <a:rPr lang="en-HK" sz="1200" b="0" i="0" u="none" strike="noStrike" dirty="0">
                          <a:solidFill>
                            <a:srgbClr val="FFFFFF"/>
                          </a:solidFill>
                          <a:effectLst/>
                          <a:latin typeface="Century Gothic" panose="020B0502020202020204" pitchFamily="34" charset="0"/>
                          <a:ea typeface="新細明體" panose="02020500000000000000" pitchFamily="18" charset="-120"/>
                        </a:rPr>
                        <a:t>Negative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70C0"/>
                    </a:solidFill>
                  </a:tcPr>
                </a:tc>
                <a:tc>
                  <a:txBody>
                    <a:bodyPr/>
                    <a:lstStyle/>
                    <a:p>
                      <a:pPr algn="ctr" fontAlgn="ctr"/>
                      <a:r>
                        <a:rPr lang="en-HK" sz="1200" b="0" i="0" u="none" strike="noStrike">
                          <a:solidFill>
                            <a:srgbClr val="FFFFFF"/>
                          </a:solidFill>
                          <a:effectLst/>
                          <a:latin typeface="Century Gothic" panose="020B0502020202020204" pitchFamily="34" charset="0"/>
                          <a:ea typeface="新細明體" panose="02020500000000000000" pitchFamily="18" charset="-120"/>
                        </a:rPr>
                        <a:t>Neutral</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70C0"/>
                    </a:solidFill>
                  </a:tcPr>
                </a:tc>
                <a:tc>
                  <a:txBody>
                    <a:bodyPr/>
                    <a:lstStyle/>
                    <a:p>
                      <a:pPr algn="ctr" fontAlgn="ctr"/>
                      <a:r>
                        <a:rPr lang="en-HK" sz="1200" b="0" i="0" u="none" strike="noStrike">
                          <a:solidFill>
                            <a:srgbClr val="FFFFFF"/>
                          </a:solidFill>
                          <a:effectLst/>
                          <a:latin typeface="Century Gothic" panose="020B0502020202020204" pitchFamily="34" charset="0"/>
                          <a:ea typeface="新細明體" panose="02020500000000000000" pitchFamily="18" charset="-120"/>
                        </a:rPr>
                        <a:t>Positive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70C0"/>
                    </a:solidFill>
                  </a:tcPr>
                </a:tc>
                <a:extLst>
                  <a:ext uri="{0D108BD9-81ED-4DB2-BD59-A6C34878D82A}">
                    <a16:rowId xmlns:a16="http://schemas.microsoft.com/office/drawing/2014/main" val="807998162"/>
                  </a:ext>
                </a:extLst>
              </a:tr>
              <a:tr h="207914">
                <a:tc>
                  <a:txBody>
                    <a:bodyPr/>
                    <a:lstStyle/>
                    <a:p>
                      <a:pPr algn="ctr" fontAlgn="ctr"/>
                      <a:r>
                        <a:rPr lang="en-HK" sz="1200" b="0" i="0" u="none" strike="noStrike">
                          <a:solidFill>
                            <a:srgbClr val="000000"/>
                          </a:solidFill>
                          <a:effectLst/>
                          <a:latin typeface="Century Gothic" panose="020B0502020202020204" pitchFamily="34" charset="0"/>
                          <a:ea typeface="新細明體" panose="02020500000000000000" pitchFamily="18" charset="-120"/>
                        </a:rPr>
                        <a:t>201804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HK" sz="1200" b="0" i="0" u="none" strike="noStrike" dirty="0">
                          <a:solidFill>
                            <a:srgbClr val="000000"/>
                          </a:solidFill>
                          <a:effectLst/>
                          <a:latin typeface="Century Gothic" panose="020B0502020202020204" pitchFamily="34" charset="0"/>
                          <a:ea typeface="新細明體" panose="02020500000000000000" pitchFamily="18" charset="-120"/>
                        </a:rPr>
                        <a:t>32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696B"/>
                    </a:solidFill>
                  </a:tcPr>
                </a:tc>
                <a:tc>
                  <a:txBody>
                    <a:bodyPr/>
                    <a:lstStyle/>
                    <a:p>
                      <a:pPr algn="ctr" fontAlgn="ctr"/>
                      <a:r>
                        <a:rPr lang="en-HK" sz="1200" b="0" i="0" u="none" strike="noStrike">
                          <a:solidFill>
                            <a:srgbClr val="000000"/>
                          </a:solidFill>
                          <a:effectLst/>
                          <a:latin typeface="Century Gothic" panose="020B0502020202020204" pitchFamily="34" charset="0"/>
                          <a:ea typeface="新細明體" panose="02020500000000000000" pitchFamily="18" charset="-120"/>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HK" sz="1200" b="0" i="0" u="none" strike="noStrike">
                          <a:solidFill>
                            <a:srgbClr val="000000"/>
                          </a:solidFill>
                          <a:effectLst/>
                          <a:latin typeface="Century Gothic" panose="020B0502020202020204" pitchFamily="34" charset="0"/>
                          <a:ea typeface="新細明體" panose="02020500000000000000" pitchFamily="18" charset="-120"/>
                        </a:rPr>
                        <a:t>56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3E884"/>
                    </a:solidFill>
                  </a:tcPr>
                </a:tc>
                <a:extLst>
                  <a:ext uri="{0D108BD9-81ED-4DB2-BD59-A6C34878D82A}">
                    <a16:rowId xmlns:a16="http://schemas.microsoft.com/office/drawing/2014/main" val="239253459"/>
                  </a:ext>
                </a:extLst>
              </a:tr>
              <a:tr h="207914">
                <a:tc>
                  <a:txBody>
                    <a:bodyPr/>
                    <a:lstStyle/>
                    <a:p>
                      <a:pPr algn="ctr" fontAlgn="ctr"/>
                      <a:r>
                        <a:rPr lang="en-HK" sz="1200" b="0" i="0" u="none" strike="noStrike">
                          <a:solidFill>
                            <a:srgbClr val="000000"/>
                          </a:solidFill>
                          <a:effectLst/>
                          <a:latin typeface="Century Gothic" panose="020B0502020202020204" pitchFamily="34" charset="0"/>
                          <a:ea typeface="新細明體" panose="02020500000000000000" pitchFamily="18" charset="-120"/>
                        </a:rPr>
                        <a:t>201805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HK" sz="1200" b="0" i="0" u="none" strike="noStrike" dirty="0">
                          <a:solidFill>
                            <a:srgbClr val="000000"/>
                          </a:solidFill>
                          <a:effectLst/>
                          <a:latin typeface="Century Gothic" panose="020B0502020202020204" pitchFamily="34" charset="0"/>
                          <a:ea typeface="新細明體" panose="02020500000000000000" pitchFamily="18" charset="-120"/>
                        </a:rPr>
                        <a:t>20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D280"/>
                    </a:solidFill>
                  </a:tcPr>
                </a:tc>
                <a:tc>
                  <a:txBody>
                    <a:bodyPr/>
                    <a:lstStyle/>
                    <a:p>
                      <a:pPr algn="ctr" fontAlgn="ctr"/>
                      <a:r>
                        <a:rPr lang="en-HK" sz="1200" b="0" i="0" u="none" strike="noStrike">
                          <a:solidFill>
                            <a:srgbClr val="000000"/>
                          </a:solidFill>
                          <a:effectLst/>
                          <a:latin typeface="Century Gothic" panose="020B0502020202020204" pitchFamily="34" charset="0"/>
                          <a:ea typeface="新細明體" panose="02020500000000000000" pitchFamily="18" charset="-120"/>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HK" sz="1200" b="0" i="0" u="none" strike="noStrike">
                          <a:solidFill>
                            <a:srgbClr val="000000"/>
                          </a:solidFill>
                          <a:effectLst/>
                          <a:latin typeface="Century Gothic" panose="020B0502020202020204" pitchFamily="34" charset="0"/>
                          <a:ea typeface="新細明體" panose="02020500000000000000" pitchFamily="18" charset="-120"/>
                        </a:rPr>
                        <a:t>43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BA576"/>
                    </a:solidFill>
                  </a:tcPr>
                </a:tc>
                <a:extLst>
                  <a:ext uri="{0D108BD9-81ED-4DB2-BD59-A6C34878D82A}">
                    <a16:rowId xmlns:a16="http://schemas.microsoft.com/office/drawing/2014/main" val="3884875265"/>
                  </a:ext>
                </a:extLst>
              </a:tr>
              <a:tr h="207914">
                <a:tc>
                  <a:txBody>
                    <a:bodyPr/>
                    <a:lstStyle/>
                    <a:p>
                      <a:pPr algn="ctr" fontAlgn="ctr"/>
                      <a:r>
                        <a:rPr lang="en-HK" sz="1200" b="0" i="0" u="none" strike="noStrike">
                          <a:solidFill>
                            <a:srgbClr val="000000"/>
                          </a:solidFill>
                          <a:effectLst/>
                          <a:latin typeface="Century Gothic" panose="020B0502020202020204" pitchFamily="34" charset="0"/>
                          <a:ea typeface="新細明體" panose="02020500000000000000" pitchFamily="18" charset="-120"/>
                        </a:rPr>
                        <a:t>201806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HK" sz="1200" b="0" i="0" u="none" strike="noStrike" dirty="0">
                          <a:solidFill>
                            <a:srgbClr val="000000"/>
                          </a:solidFill>
                          <a:effectLst/>
                          <a:latin typeface="Century Gothic" panose="020B0502020202020204" pitchFamily="34" charset="0"/>
                          <a:ea typeface="新細明體" panose="02020500000000000000" pitchFamily="18" charset="-120"/>
                        </a:rPr>
                        <a:t>20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D280"/>
                    </a:solidFill>
                  </a:tcPr>
                </a:tc>
                <a:tc>
                  <a:txBody>
                    <a:bodyPr/>
                    <a:lstStyle/>
                    <a:p>
                      <a:pPr algn="ctr" fontAlgn="ctr"/>
                      <a:r>
                        <a:rPr lang="en-HK" sz="1200" b="0" i="0" u="none" strike="noStrike">
                          <a:solidFill>
                            <a:srgbClr val="000000"/>
                          </a:solidFill>
                          <a:effectLst/>
                          <a:latin typeface="Century Gothic" panose="020B0502020202020204" pitchFamily="34" charset="0"/>
                          <a:ea typeface="新細明體" panose="02020500000000000000" pitchFamily="18" charset="-120"/>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HK" sz="1200" b="0" i="0" u="none" strike="noStrike">
                          <a:solidFill>
                            <a:srgbClr val="000000"/>
                          </a:solidFill>
                          <a:effectLst/>
                          <a:latin typeface="Century Gothic" panose="020B0502020202020204" pitchFamily="34" charset="0"/>
                          <a:ea typeface="新細明體" panose="02020500000000000000" pitchFamily="18" charset="-120"/>
                        </a:rPr>
                        <a:t>43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BA576"/>
                    </a:solidFill>
                  </a:tcPr>
                </a:tc>
                <a:extLst>
                  <a:ext uri="{0D108BD9-81ED-4DB2-BD59-A6C34878D82A}">
                    <a16:rowId xmlns:a16="http://schemas.microsoft.com/office/drawing/2014/main" val="1296809193"/>
                  </a:ext>
                </a:extLst>
              </a:tr>
              <a:tr h="207914">
                <a:tc>
                  <a:txBody>
                    <a:bodyPr/>
                    <a:lstStyle/>
                    <a:p>
                      <a:pPr algn="ctr" fontAlgn="ctr"/>
                      <a:r>
                        <a:rPr lang="en-HK" sz="1200" b="0" i="0" u="none" strike="noStrike" dirty="0">
                          <a:solidFill>
                            <a:srgbClr val="000000"/>
                          </a:solidFill>
                          <a:effectLst/>
                          <a:latin typeface="Century Gothic" panose="020B0502020202020204" pitchFamily="34" charset="0"/>
                          <a:ea typeface="新細明體" panose="02020500000000000000" pitchFamily="18" charset="-120"/>
                        </a:rPr>
                        <a:t>201807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HK" sz="1200" b="0" i="0" u="none" strike="noStrike" dirty="0">
                          <a:solidFill>
                            <a:srgbClr val="000000"/>
                          </a:solidFill>
                          <a:effectLst/>
                          <a:latin typeface="Century Gothic" panose="020B0502020202020204" pitchFamily="34" charset="0"/>
                          <a:ea typeface="新細明體" panose="02020500000000000000" pitchFamily="18" charset="-120"/>
                        </a:rPr>
                        <a:t>11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3BE7B"/>
                    </a:solidFill>
                  </a:tcPr>
                </a:tc>
                <a:tc>
                  <a:txBody>
                    <a:bodyPr/>
                    <a:lstStyle/>
                    <a:p>
                      <a:pPr algn="ctr" fontAlgn="ctr"/>
                      <a:r>
                        <a:rPr lang="en-HK" sz="1200" b="0" i="0" u="none" strike="noStrike">
                          <a:solidFill>
                            <a:srgbClr val="000000"/>
                          </a:solidFill>
                          <a:effectLst/>
                          <a:latin typeface="Century Gothic" panose="020B0502020202020204" pitchFamily="34" charset="0"/>
                          <a:ea typeface="新細明體" panose="02020500000000000000" pitchFamily="18" charset="-120"/>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HK" sz="1200" b="0" i="0" u="none" strike="noStrike">
                          <a:solidFill>
                            <a:srgbClr val="000000"/>
                          </a:solidFill>
                          <a:effectLst/>
                          <a:latin typeface="Century Gothic" panose="020B0502020202020204" pitchFamily="34" charset="0"/>
                          <a:ea typeface="新細明體" panose="02020500000000000000" pitchFamily="18" charset="-120"/>
                        </a:rPr>
                        <a:t>59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182"/>
                    </a:solidFill>
                  </a:tcPr>
                </a:tc>
                <a:extLst>
                  <a:ext uri="{0D108BD9-81ED-4DB2-BD59-A6C34878D82A}">
                    <a16:rowId xmlns:a16="http://schemas.microsoft.com/office/drawing/2014/main" val="2038672265"/>
                  </a:ext>
                </a:extLst>
              </a:tr>
              <a:tr h="207914">
                <a:tc>
                  <a:txBody>
                    <a:bodyPr/>
                    <a:lstStyle/>
                    <a:p>
                      <a:pPr algn="ctr" fontAlgn="ctr"/>
                      <a:r>
                        <a:rPr lang="en-HK" sz="1200" b="0" i="0" u="none" strike="noStrike">
                          <a:solidFill>
                            <a:srgbClr val="000000"/>
                          </a:solidFill>
                          <a:effectLst/>
                          <a:latin typeface="Century Gothic" panose="020B0502020202020204" pitchFamily="34" charset="0"/>
                          <a:ea typeface="新細明體" panose="02020500000000000000" pitchFamily="18" charset="-120"/>
                        </a:rPr>
                        <a:t>201808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HK" sz="1200" b="0" i="0" u="none" strike="noStrike">
                          <a:solidFill>
                            <a:srgbClr val="000000"/>
                          </a:solidFill>
                          <a:effectLst/>
                          <a:latin typeface="Century Gothic" panose="020B0502020202020204" pitchFamily="34" charset="0"/>
                          <a:ea typeface="新細明體" panose="02020500000000000000" pitchFamily="18" charset="-120"/>
                        </a:rPr>
                        <a:t>18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383"/>
                    </a:solidFill>
                  </a:tcPr>
                </a:tc>
                <a:tc>
                  <a:txBody>
                    <a:bodyPr/>
                    <a:lstStyle/>
                    <a:p>
                      <a:pPr algn="ctr" fontAlgn="ctr"/>
                      <a:r>
                        <a:rPr lang="en-HK" sz="1200" b="0" i="0" u="none" strike="noStrike" dirty="0">
                          <a:solidFill>
                            <a:srgbClr val="000000"/>
                          </a:solidFill>
                          <a:effectLst/>
                          <a:latin typeface="Century Gothic" panose="020B0502020202020204" pitchFamily="34" charset="0"/>
                          <a:ea typeface="新細明體" panose="02020500000000000000" pitchFamily="18" charset="-120"/>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HK" sz="1200" b="0" i="0" u="none" strike="noStrike">
                          <a:solidFill>
                            <a:srgbClr val="000000"/>
                          </a:solidFill>
                          <a:effectLst/>
                          <a:latin typeface="Century Gothic" panose="020B0502020202020204" pitchFamily="34" charset="0"/>
                          <a:ea typeface="新細明體" panose="02020500000000000000" pitchFamily="18" charset="-120"/>
                        </a:rPr>
                        <a:t>73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3BE7B"/>
                    </a:solidFill>
                  </a:tcPr>
                </a:tc>
                <a:extLst>
                  <a:ext uri="{0D108BD9-81ED-4DB2-BD59-A6C34878D82A}">
                    <a16:rowId xmlns:a16="http://schemas.microsoft.com/office/drawing/2014/main" val="2672525338"/>
                  </a:ext>
                </a:extLst>
              </a:tr>
              <a:tr h="207914">
                <a:tc>
                  <a:txBody>
                    <a:bodyPr/>
                    <a:lstStyle/>
                    <a:p>
                      <a:pPr algn="ctr" fontAlgn="ctr"/>
                      <a:r>
                        <a:rPr lang="en-HK" sz="1200" b="0" i="0" u="none" strike="noStrike">
                          <a:solidFill>
                            <a:srgbClr val="000000"/>
                          </a:solidFill>
                          <a:effectLst/>
                          <a:latin typeface="Century Gothic" panose="020B0502020202020204" pitchFamily="34" charset="0"/>
                          <a:ea typeface="新細明體" panose="02020500000000000000" pitchFamily="18" charset="-120"/>
                        </a:rPr>
                        <a:t>201809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HK" sz="1200" b="0" i="0" u="none" strike="noStrike">
                          <a:solidFill>
                            <a:srgbClr val="000000"/>
                          </a:solidFill>
                          <a:effectLst/>
                          <a:latin typeface="Century Gothic" panose="020B0502020202020204" pitchFamily="34" charset="0"/>
                          <a:ea typeface="新細明體" panose="02020500000000000000" pitchFamily="18" charset="-120"/>
                        </a:rPr>
                        <a:t>15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BDC81"/>
                    </a:solidFill>
                  </a:tcPr>
                </a:tc>
                <a:tc>
                  <a:txBody>
                    <a:bodyPr/>
                    <a:lstStyle/>
                    <a:p>
                      <a:pPr algn="ctr" fontAlgn="ctr"/>
                      <a:r>
                        <a:rPr lang="en-HK" sz="1200" b="0" i="0" u="none" strike="noStrike" dirty="0">
                          <a:solidFill>
                            <a:srgbClr val="000000"/>
                          </a:solidFill>
                          <a:effectLst/>
                          <a:latin typeface="Century Gothic" panose="020B0502020202020204" pitchFamily="34" charset="0"/>
                          <a:ea typeface="新細明體" panose="02020500000000000000" pitchFamily="18" charset="-120"/>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HK" sz="1200" b="0" i="0" u="none" strike="noStrike" dirty="0">
                          <a:solidFill>
                            <a:srgbClr val="000000"/>
                          </a:solidFill>
                          <a:effectLst/>
                          <a:latin typeface="Century Gothic" panose="020B0502020202020204" pitchFamily="34" charset="0"/>
                          <a:ea typeface="新細明體" panose="02020500000000000000" pitchFamily="18" charset="-120"/>
                        </a:rPr>
                        <a:t>45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BB178"/>
                    </a:solidFill>
                  </a:tcPr>
                </a:tc>
                <a:extLst>
                  <a:ext uri="{0D108BD9-81ED-4DB2-BD59-A6C34878D82A}">
                    <a16:rowId xmlns:a16="http://schemas.microsoft.com/office/drawing/2014/main" val="422406618"/>
                  </a:ext>
                </a:extLst>
              </a:tr>
              <a:tr h="207914">
                <a:tc>
                  <a:txBody>
                    <a:bodyPr/>
                    <a:lstStyle/>
                    <a:p>
                      <a:pPr algn="ctr" fontAlgn="ctr"/>
                      <a:r>
                        <a:rPr lang="en-HK" sz="1200" b="0" i="0" u="none" strike="noStrike">
                          <a:solidFill>
                            <a:srgbClr val="000000"/>
                          </a:solidFill>
                          <a:effectLst/>
                          <a:latin typeface="Century Gothic" panose="020B0502020202020204" pitchFamily="34" charset="0"/>
                          <a:ea typeface="新細明體" panose="02020500000000000000" pitchFamily="18" charset="-120"/>
                        </a:rPr>
                        <a:t>201810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HK" sz="1200" b="0" i="0" u="none" strike="noStrike">
                          <a:solidFill>
                            <a:srgbClr val="000000"/>
                          </a:solidFill>
                          <a:effectLst/>
                          <a:latin typeface="Century Gothic" panose="020B0502020202020204" pitchFamily="34" charset="0"/>
                          <a:ea typeface="新細明體" panose="02020500000000000000" pitchFamily="18" charset="-120"/>
                        </a:rPr>
                        <a:t>29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8370"/>
                    </a:solidFill>
                  </a:tcPr>
                </a:tc>
                <a:tc>
                  <a:txBody>
                    <a:bodyPr/>
                    <a:lstStyle/>
                    <a:p>
                      <a:pPr algn="ctr" fontAlgn="ctr"/>
                      <a:r>
                        <a:rPr lang="en-HK" sz="1200" b="0" i="0" u="none" strike="noStrike" dirty="0">
                          <a:solidFill>
                            <a:srgbClr val="000000"/>
                          </a:solidFill>
                          <a:effectLst/>
                          <a:latin typeface="Century Gothic" panose="020B0502020202020204" pitchFamily="34" charset="0"/>
                          <a:ea typeface="新細明體" panose="02020500000000000000" pitchFamily="18" charset="-120"/>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HK" sz="1200" b="0" i="0" u="none" strike="noStrike">
                          <a:solidFill>
                            <a:srgbClr val="000000"/>
                          </a:solidFill>
                          <a:effectLst/>
                          <a:latin typeface="Century Gothic" panose="020B0502020202020204" pitchFamily="34" charset="0"/>
                          <a:ea typeface="新細明體" panose="02020500000000000000" pitchFamily="18" charset="-120"/>
                        </a:rPr>
                        <a:t>56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3E884"/>
                    </a:solidFill>
                  </a:tcPr>
                </a:tc>
                <a:extLst>
                  <a:ext uri="{0D108BD9-81ED-4DB2-BD59-A6C34878D82A}">
                    <a16:rowId xmlns:a16="http://schemas.microsoft.com/office/drawing/2014/main" val="1628179597"/>
                  </a:ext>
                </a:extLst>
              </a:tr>
              <a:tr h="207914">
                <a:tc>
                  <a:txBody>
                    <a:bodyPr/>
                    <a:lstStyle/>
                    <a:p>
                      <a:pPr algn="ctr" fontAlgn="ctr"/>
                      <a:r>
                        <a:rPr lang="en-HK" sz="1200" b="0" i="0" u="none" strike="noStrike">
                          <a:solidFill>
                            <a:srgbClr val="000000"/>
                          </a:solidFill>
                          <a:effectLst/>
                          <a:latin typeface="Century Gothic" panose="020B0502020202020204" pitchFamily="34" charset="0"/>
                          <a:ea typeface="新細明體" panose="02020500000000000000" pitchFamily="18" charset="-120"/>
                        </a:rPr>
                        <a:t>201811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HK" sz="1200" b="0" i="0" u="none" strike="noStrike">
                          <a:solidFill>
                            <a:srgbClr val="000000"/>
                          </a:solidFill>
                          <a:effectLst/>
                          <a:latin typeface="Century Gothic" panose="020B0502020202020204" pitchFamily="34" charset="0"/>
                          <a:ea typeface="新細明體" panose="02020500000000000000" pitchFamily="18" charset="-120"/>
                        </a:rPr>
                        <a:t>32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696B"/>
                    </a:solidFill>
                  </a:tcPr>
                </a:tc>
                <a:tc>
                  <a:txBody>
                    <a:bodyPr/>
                    <a:lstStyle/>
                    <a:p>
                      <a:pPr algn="ctr" fontAlgn="ctr"/>
                      <a:r>
                        <a:rPr lang="en-HK" sz="1200" b="0" i="0" u="none" strike="noStrike" dirty="0">
                          <a:solidFill>
                            <a:srgbClr val="000000"/>
                          </a:solidFill>
                          <a:effectLst/>
                          <a:latin typeface="Century Gothic" panose="020B0502020202020204" pitchFamily="34" charset="0"/>
                          <a:ea typeface="新細明體" panose="02020500000000000000" pitchFamily="18" charset="-120"/>
                        </a:rPr>
                        <a:t>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HK" sz="1200" b="0" i="0" u="none" strike="noStrike">
                          <a:solidFill>
                            <a:srgbClr val="000000"/>
                          </a:solidFill>
                          <a:effectLst/>
                          <a:latin typeface="Century Gothic" panose="020B0502020202020204" pitchFamily="34" charset="0"/>
                          <a:ea typeface="新細明體" panose="02020500000000000000" pitchFamily="18" charset="-120"/>
                        </a:rPr>
                        <a:t>64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FD480"/>
                    </a:solidFill>
                  </a:tcPr>
                </a:tc>
                <a:extLst>
                  <a:ext uri="{0D108BD9-81ED-4DB2-BD59-A6C34878D82A}">
                    <a16:rowId xmlns:a16="http://schemas.microsoft.com/office/drawing/2014/main" val="3270434945"/>
                  </a:ext>
                </a:extLst>
              </a:tr>
              <a:tr h="207914">
                <a:tc>
                  <a:txBody>
                    <a:bodyPr/>
                    <a:lstStyle/>
                    <a:p>
                      <a:pPr algn="ctr" fontAlgn="ctr"/>
                      <a:r>
                        <a:rPr lang="en-HK" sz="1200" b="0" i="0" u="none" strike="noStrike">
                          <a:solidFill>
                            <a:srgbClr val="000000"/>
                          </a:solidFill>
                          <a:effectLst/>
                          <a:latin typeface="Century Gothic" panose="020B0502020202020204" pitchFamily="34" charset="0"/>
                          <a:ea typeface="新細明體" panose="02020500000000000000" pitchFamily="18" charset="-120"/>
                        </a:rPr>
                        <a:t>201812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HK" sz="1200" b="0" i="0" u="none" strike="noStrike">
                          <a:solidFill>
                            <a:srgbClr val="000000"/>
                          </a:solidFill>
                          <a:effectLst/>
                          <a:latin typeface="Century Gothic" panose="020B0502020202020204" pitchFamily="34" charset="0"/>
                          <a:ea typeface="新細明體" panose="02020500000000000000" pitchFamily="18" charset="-120"/>
                        </a:rPr>
                        <a:t>16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5E382"/>
                    </a:solidFill>
                  </a:tcPr>
                </a:tc>
                <a:tc>
                  <a:txBody>
                    <a:bodyPr/>
                    <a:lstStyle/>
                    <a:p>
                      <a:pPr algn="ctr" fontAlgn="ctr"/>
                      <a:r>
                        <a:rPr lang="en-HK" sz="1200" b="0" i="0" u="none" strike="noStrike" dirty="0">
                          <a:solidFill>
                            <a:srgbClr val="000000"/>
                          </a:solidFill>
                          <a:effectLst/>
                          <a:latin typeface="Century Gothic" panose="020B0502020202020204" pitchFamily="34" charset="0"/>
                          <a:ea typeface="新細明體" panose="02020500000000000000" pitchFamily="18" charset="-120"/>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HK" sz="1200" b="0" i="0" u="none" strike="noStrike">
                          <a:solidFill>
                            <a:srgbClr val="000000"/>
                          </a:solidFill>
                          <a:effectLst/>
                          <a:latin typeface="Century Gothic" panose="020B0502020202020204" pitchFamily="34" charset="0"/>
                          <a:ea typeface="新細明體" panose="02020500000000000000" pitchFamily="18" charset="-120"/>
                        </a:rPr>
                        <a:t>33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696B"/>
                    </a:solidFill>
                  </a:tcPr>
                </a:tc>
                <a:extLst>
                  <a:ext uri="{0D108BD9-81ED-4DB2-BD59-A6C34878D82A}">
                    <a16:rowId xmlns:a16="http://schemas.microsoft.com/office/drawing/2014/main" val="782592431"/>
                  </a:ext>
                </a:extLst>
              </a:tr>
              <a:tr h="207914">
                <a:tc>
                  <a:txBody>
                    <a:bodyPr/>
                    <a:lstStyle/>
                    <a:p>
                      <a:pPr algn="ctr" fontAlgn="ctr"/>
                      <a:r>
                        <a:rPr lang="en-HK" sz="1200" b="0" i="0" u="none" strike="noStrike">
                          <a:solidFill>
                            <a:srgbClr val="000000"/>
                          </a:solidFill>
                          <a:effectLst/>
                          <a:latin typeface="Century Gothic" panose="020B0502020202020204" pitchFamily="34" charset="0"/>
                          <a:ea typeface="新細明體" panose="02020500000000000000" pitchFamily="18" charset="-120"/>
                        </a:rPr>
                        <a:t>201901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HK" sz="1200" b="0" i="0" u="none" strike="noStrike">
                          <a:solidFill>
                            <a:srgbClr val="000000"/>
                          </a:solidFill>
                          <a:effectLst/>
                          <a:latin typeface="Century Gothic" panose="020B0502020202020204" pitchFamily="34" charset="0"/>
                          <a:ea typeface="新細明體" panose="02020500000000000000" pitchFamily="18" charset="-120"/>
                        </a:rPr>
                        <a:t>16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5E382"/>
                    </a:solidFill>
                  </a:tcPr>
                </a:tc>
                <a:tc>
                  <a:txBody>
                    <a:bodyPr/>
                    <a:lstStyle/>
                    <a:p>
                      <a:pPr algn="ctr" fontAlgn="ctr"/>
                      <a:r>
                        <a:rPr lang="en-HK" sz="1200" b="0" i="0" u="none" strike="noStrike" dirty="0">
                          <a:solidFill>
                            <a:srgbClr val="000000"/>
                          </a:solidFill>
                          <a:effectLst/>
                          <a:latin typeface="Century Gothic" panose="020B0502020202020204" pitchFamily="34" charset="0"/>
                          <a:ea typeface="新細明體" panose="02020500000000000000" pitchFamily="18" charset="-120"/>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HK" sz="1200" b="0" i="0" u="none" strike="noStrike">
                          <a:solidFill>
                            <a:srgbClr val="000000"/>
                          </a:solidFill>
                          <a:effectLst/>
                          <a:latin typeface="Century Gothic" panose="020B0502020202020204" pitchFamily="34" charset="0"/>
                          <a:ea typeface="新細明體" panose="02020500000000000000" pitchFamily="18" charset="-120"/>
                        </a:rPr>
                        <a:t>46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B77A"/>
                    </a:solidFill>
                  </a:tcPr>
                </a:tc>
                <a:extLst>
                  <a:ext uri="{0D108BD9-81ED-4DB2-BD59-A6C34878D82A}">
                    <a16:rowId xmlns:a16="http://schemas.microsoft.com/office/drawing/2014/main" val="4256009037"/>
                  </a:ext>
                </a:extLst>
              </a:tr>
              <a:tr h="207914">
                <a:tc>
                  <a:txBody>
                    <a:bodyPr/>
                    <a:lstStyle/>
                    <a:p>
                      <a:pPr algn="ctr" fontAlgn="ctr"/>
                      <a:r>
                        <a:rPr lang="en-HK" sz="1200" b="0" i="0" u="none" strike="noStrike">
                          <a:solidFill>
                            <a:srgbClr val="000000"/>
                          </a:solidFill>
                          <a:effectLst/>
                          <a:latin typeface="Century Gothic" panose="020B0502020202020204" pitchFamily="34" charset="0"/>
                          <a:ea typeface="新細明體" panose="02020500000000000000" pitchFamily="18" charset="-120"/>
                        </a:rPr>
                        <a:t>201902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HK" sz="1200" b="0" i="0" u="none" strike="noStrike">
                          <a:solidFill>
                            <a:srgbClr val="000000"/>
                          </a:solidFill>
                          <a:effectLst/>
                          <a:latin typeface="Century Gothic" panose="020B0502020202020204" pitchFamily="34" charset="0"/>
                          <a:ea typeface="新細明體" panose="02020500000000000000" pitchFamily="18" charset="-120"/>
                        </a:rPr>
                        <a:t>11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3BE7B"/>
                    </a:solidFill>
                  </a:tcPr>
                </a:tc>
                <a:tc>
                  <a:txBody>
                    <a:bodyPr/>
                    <a:lstStyle/>
                    <a:p>
                      <a:pPr algn="ctr" fontAlgn="ctr"/>
                      <a:r>
                        <a:rPr lang="en-HK" sz="1200" b="0" i="0" u="none" strike="noStrike">
                          <a:solidFill>
                            <a:srgbClr val="000000"/>
                          </a:solidFill>
                          <a:effectLst/>
                          <a:latin typeface="Century Gothic" panose="020B0502020202020204" pitchFamily="34" charset="0"/>
                          <a:ea typeface="新細明體" panose="02020500000000000000" pitchFamily="18" charset="-120"/>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HK" sz="1200" b="0" i="0" u="none" strike="noStrike" dirty="0">
                          <a:solidFill>
                            <a:srgbClr val="000000"/>
                          </a:solidFill>
                          <a:effectLst/>
                          <a:latin typeface="Century Gothic" panose="020B0502020202020204" pitchFamily="34" charset="0"/>
                          <a:ea typeface="新細明體" panose="02020500000000000000" pitchFamily="18" charset="-120"/>
                        </a:rPr>
                        <a:t>56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3E884"/>
                    </a:solidFill>
                  </a:tcPr>
                </a:tc>
                <a:extLst>
                  <a:ext uri="{0D108BD9-81ED-4DB2-BD59-A6C34878D82A}">
                    <a16:rowId xmlns:a16="http://schemas.microsoft.com/office/drawing/2014/main" val="944487878"/>
                  </a:ext>
                </a:extLst>
              </a:tr>
              <a:tr h="207914">
                <a:tc>
                  <a:txBody>
                    <a:bodyPr/>
                    <a:lstStyle/>
                    <a:p>
                      <a:pPr algn="ctr" fontAlgn="ctr"/>
                      <a:r>
                        <a:rPr lang="en-HK" sz="1200" b="0" i="0" u="none" strike="noStrike">
                          <a:solidFill>
                            <a:srgbClr val="000000"/>
                          </a:solidFill>
                          <a:effectLst/>
                          <a:latin typeface="Century Gothic" panose="020B0502020202020204" pitchFamily="34" charset="0"/>
                          <a:ea typeface="新細明體" panose="02020500000000000000" pitchFamily="18" charset="-120"/>
                        </a:rPr>
                        <a:t>201903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HK" sz="1200" b="0" i="0" u="none" strike="noStrike">
                          <a:solidFill>
                            <a:srgbClr val="000000"/>
                          </a:solidFill>
                          <a:effectLst/>
                          <a:latin typeface="Century Gothic" panose="020B0502020202020204" pitchFamily="34" charset="0"/>
                          <a:ea typeface="新細明體" panose="02020500000000000000" pitchFamily="18" charset="-120"/>
                        </a:rPr>
                        <a:t>11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3BE7B"/>
                    </a:solidFill>
                  </a:tcPr>
                </a:tc>
                <a:tc>
                  <a:txBody>
                    <a:bodyPr/>
                    <a:lstStyle/>
                    <a:p>
                      <a:pPr algn="ctr" fontAlgn="ctr"/>
                      <a:r>
                        <a:rPr lang="en-HK" sz="1200" b="0" i="0" u="none" strike="noStrike">
                          <a:solidFill>
                            <a:srgbClr val="000000"/>
                          </a:solidFill>
                          <a:effectLst/>
                          <a:latin typeface="Century Gothic" panose="020B0502020202020204" pitchFamily="34" charset="0"/>
                          <a:ea typeface="新細明體" panose="02020500000000000000" pitchFamily="18" charset="-120"/>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HK" sz="1200" b="0" i="0" u="none" strike="noStrike" dirty="0">
                          <a:solidFill>
                            <a:srgbClr val="000000"/>
                          </a:solidFill>
                          <a:effectLst/>
                          <a:latin typeface="Century Gothic" panose="020B0502020202020204" pitchFamily="34" charset="0"/>
                          <a:ea typeface="新細明體" panose="02020500000000000000" pitchFamily="18" charset="-120"/>
                        </a:rPr>
                        <a:t>53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E182"/>
                    </a:solidFill>
                  </a:tcPr>
                </a:tc>
                <a:extLst>
                  <a:ext uri="{0D108BD9-81ED-4DB2-BD59-A6C34878D82A}">
                    <a16:rowId xmlns:a16="http://schemas.microsoft.com/office/drawing/2014/main" val="3059282754"/>
                  </a:ext>
                </a:extLst>
              </a:tr>
            </a:tbl>
          </a:graphicData>
        </a:graphic>
      </p:graphicFrame>
      <p:pic>
        <p:nvPicPr>
          <p:cNvPr id="11" name="Picture 10">
            <a:extLst>
              <a:ext uri="{FF2B5EF4-FFF2-40B4-BE49-F238E27FC236}">
                <a16:creationId xmlns:a16="http://schemas.microsoft.com/office/drawing/2014/main" id="{080BB41A-1250-C643-BEEE-43A6B5993E23}"/>
              </a:ext>
            </a:extLst>
          </p:cNvPr>
          <p:cNvPicPr>
            <a:picLocks noChangeAspect="1"/>
          </p:cNvPicPr>
          <p:nvPr/>
        </p:nvPicPr>
        <p:blipFill>
          <a:blip r:embed="rId2"/>
          <a:stretch>
            <a:fillRect/>
          </a:stretch>
        </p:blipFill>
        <p:spPr>
          <a:xfrm>
            <a:off x="4923865" y="2088531"/>
            <a:ext cx="6553200" cy="3683000"/>
          </a:xfrm>
          <a:prstGeom prst="rect">
            <a:avLst/>
          </a:prstGeom>
        </p:spPr>
      </p:pic>
    </p:spTree>
    <p:extLst>
      <p:ext uri="{BB962C8B-B14F-4D97-AF65-F5344CB8AC3E}">
        <p14:creationId xmlns:p14="http://schemas.microsoft.com/office/powerpoint/2010/main" val="3404058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24569-C8B5-524D-BD27-6F9461C207B4}"/>
              </a:ext>
            </a:extLst>
          </p:cNvPr>
          <p:cNvSpPr>
            <a:spLocks noGrp="1"/>
          </p:cNvSpPr>
          <p:nvPr>
            <p:ph type="title"/>
          </p:nvPr>
        </p:nvSpPr>
        <p:spPr/>
        <p:txBody>
          <a:bodyPr>
            <a:normAutofit/>
          </a:bodyPr>
          <a:lstStyle/>
          <a:p>
            <a:r>
              <a:rPr lang="en-US" dirty="0"/>
              <a:t>Data Preparation – Tweets with hashtags “BITCOIN” or “BTC”</a:t>
            </a:r>
          </a:p>
        </p:txBody>
      </p:sp>
      <p:sp>
        <p:nvSpPr>
          <p:cNvPr id="3" name="Content Placeholder 2">
            <a:extLst>
              <a:ext uri="{FF2B5EF4-FFF2-40B4-BE49-F238E27FC236}">
                <a16:creationId xmlns:a16="http://schemas.microsoft.com/office/drawing/2014/main" id="{8F6ACE36-809E-DA47-BE05-1F7ED9D7EF4E}"/>
              </a:ext>
            </a:extLst>
          </p:cNvPr>
          <p:cNvSpPr>
            <a:spLocks noGrp="1"/>
          </p:cNvSpPr>
          <p:nvPr>
            <p:ph idx="1"/>
          </p:nvPr>
        </p:nvSpPr>
        <p:spPr/>
        <p:txBody>
          <a:bodyPr/>
          <a:lstStyle/>
          <a:p>
            <a:r>
              <a:rPr lang="en-US" sz="1400" dirty="0"/>
              <a:t>Python package "</a:t>
            </a:r>
            <a:r>
              <a:rPr lang="en-HK" sz="1400" dirty="0" err="1"/>
              <a:t>twitterscraper</a:t>
            </a:r>
            <a:r>
              <a:rPr lang="en-HK" sz="1400" dirty="0"/>
              <a:t>” is employed to retrieve historical tweets with hashtags “BITCOIN” or “BTC”</a:t>
            </a:r>
          </a:p>
          <a:p>
            <a:r>
              <a:rPr lang="en-HK" sz="1400" dirty="0"/>
              <a:t>As VADER can only support English, all non English tweets were removed by using the Python language detection package “﻿</a:t>
            </a:r>
            <a:r>
              <a:rPr lang="en-HK" sz="1400" dirty="0" err="1"/>
              <a:t>langdetect</a:t>
            </a:r>
            <a:r>
              <a:rPr lang="en-HK" sz="1400" dirty="0"/>
              <a:t>”.</a:t>
            </a:r>
          </a:p>
          <a:p>
            <a:r>
              <a:rPr lang="en-HK" sz="1400" dirty="0"/>
              <a:t>From APR18 to MAR19, a total of 4,018,500 English tweets related to bitcoin were extracted and analysed.</a:t>
            </a:r>
          </a:p>
          <a:p>
            <a:r>
              <a:rPr lang="en-HK" sz="1400" dirty="0"/>
              <a:t>Before feeding the tweets content to VADER, data cleansing were performed to remove user tagging and URLs:</a:t>
            </a:r>
          </a:p>
          <a:p>
            <a:pPr marL="177800" indent="0">
              <a:spcBef>
                <a:spcPts val="0"/>
              </a:spcBef>
              <a:buNone/>
            </a:pPr>
            <a:endParaRPr lang="en-US" sz="800" dirty="0"/>
          </a:p>
          <a:p>
            <a:pPr marL="177800" indent="0">
              <a:buNone/>
            </a:pPr>
            <a:r>
              <a:rPr lang="en-US" sz="1400" dirty="0"/>
              <a:t>Example</a:t>
            </a:r>
          </a:p>
        </p:txBody>
      </p:sp>
      <p:pic>
        <p:nvPicPr>
          <p:cNvPr id="4" name="Picture 3">
            <a:extLst>
              <a:ext uri="{FF2B5EF4-FFF2-40B4-BE49-F238E27FC236}">
                <a16:creationId xmlns:a16="http://schemas.microsoft.com/office/drawing/2014/main" id="{61F5FD9A-06A6-5341-BE67-D8BA85BB2989}"/>
              </a:ext>
            </a:extLst>
          </p:cNvPr>
          <p:cNvPicPr>
            <a:picLocks noChangeAspect="1"/>
          </p:cNvPicPr>
          <p:nvPr/>
        </p:nvPicPr>
        <p:blipFill>
          <a:blip r:embed="rId2"/>
          <a:stretch>
            <a:fillRect/>
          </a:stretch>
        </p:blipFill>
        <p:spPr>
          <a:xfrm>
            <a:off x="1313298" y="3375879"/>
            <a:ext cx="2473177" cy="3157422"/>
          </a:xfrm>
          <a:prstGeom prst="rect">
            <a:avLst/>
          </a:prstGeom>
        </p:spPr>
      </p:pic>
      <p:sp>
        <p:nvSpPr>
          <p:cNvPr id="8" name="Content Placeholder 2">
            <a:extLst>
              <a:ext uri="{FF2B5EF4-FFF2-40B4-BE49-F238E27FC236}">
                <a16:creationId xmlns:a16="http://schemas.microsoft.com/office/drawing/2014/main" id="{57A43078-6E0D-674E-9AD5-203A113A08EA}"/>
              </a:ext>
            </a:extLst>
          </p:cNvPr>
          <p:cNvSpPr txBox="1">
            <a:spLocks/>
          </p:cNvSpPr>
          <p:nvPr/>
        </p:nvSpPr>
        <p:spPr>
          <a:xfrm>
            <a:off x="3891802" y="3375879"/>
            <a:ext cx="7044176" cy="2932867"/>
          </a:xfrm>
          <a:prstGeom prst="rect">
            <a:avLst/>
          </a:prstGeom>
        </p:spPr>
        <p:txBody>
          <a:bodyPr vert="horz" lIns="91440" tIns="45720" rIns="91440" bIns="45720" rtlCol="0">
            <a:normAutofit/>
          </a:bodyPr>
          <a:lstStyle>
            <a:lvl1pPr marL="182880" indent="-182880" algn="l" defTabSz="914400" rtl="0" eaLnBrk="1" latinLnBrk="0" hangingPunct="1">
              <a:lnSpc>
                <a:spcPct val="100000"/>
              </a:lnSpc>
              <a:spcBef>
                <a:spcPts val="900"/>
              </a:spcBef>
              <a:spcAft>
                <a:spcPts val="0"/>
              </a:spcAft>
              <a:buClr>
                <a:schemeClr val="tx1">
                  <a:lumMod val="85000"/>
                  <a:lumOff val="15000"/>
                </a:schemeClr>
              </a:buClr>
              <a:buFont typeface="Garamond" pitchFamily="18"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a:lstStyle>
          <a:p>
            <a:r>
              <a:rPr lang="en-US" sz="1400" dirty="0"/>
              <a:t>Raw Tweets Content</a:t>
            </a:r>
          </a:p>
          <a:p>
            <a:pPr marL="177800" indent="0">
              <a:buNone/>
            </a:pPr>
            <a:r>
              <a:rPr lang="en-US" sz="1200" dirty="0"/>
              <a:t>﻿</a:t>
            </a:r>
            <a:r>
              <a:rPr lang="en-US" sz="1200" dirty="0">
                <a:solidFill>
                  <a:schemeClr val="tx2"/>
                </a:solidFill>
              </a:rPr>
              <a:t>#Hackers </a:t>
            </a:r>
            <a:r>
              <a:rPr lang="en-US" sz="1200" dirty="0"/>
              <a:t>are now targeting small towns’ computer systems, offering instructions on how to make </a:t>
            </a:r>
            <a:r>
              <a:rPr lang="en-US" sz="1200" dirty="0">
                <a:solidFill>
                  <a:schemeClr val="tx2"/>
                </a:solidFill>
              </a:rPr>
              <a:t>#bitcoin </a:t>
            </a:r>
            <a:r>
              <a:rPr lang="en-US" sz="1200" dirty="0"/>
              <a:t>ransom payments in return for decryption keys  </a:t>
            </a:r>
            <a:r>
              <a:rPr lang="en-US" sz="1200" dirty="0">
                <a:solidFill>
                  <a:srgbClr val="00B050"/>
                </a:solidFill>
              </a:rPr>
              <a:t>https://</a:t>
            </a:r>
            <a:r>
              <a:rPr lang="en-US" sz="1200" dirty="0" err="1">
                <a:solidFill>
                  <a:srgbClr val="00B050"/>
                </a:solidFill>
              </a:rPr>
              <a:t>www.wsj.com</a:t>
            </a:r>
            <a:r>
              <a:rPr lang="en-US" sz="1200" dirty="0">
                <a:solidFill>
                  <a:srgbClr val="00B050"/>
                </a:solidFill>
              </a:rPr>
              <a:t>/articles/ransom-demands-and-frozen-computers-hackers-hit-towns-across-the-u-s-1529838001 … </a:t>
            </a:r>
            <a:r>
              <a:rPr lang="en-US" sz="1200" dirty="0"/>
              <a:t>via </a:t>
            </a:r>
            <a:r>
              <a:rPr lang="en-US" sz="1200" dirty="0">
                <a:solidFill>
                  <a:srgbClr val="FF0000"/>
                </a:solidFill>
              </a:rPr>
              <a:t>@WSJ </a:t>
            </a:r>
            <a:r>
              <a:rPr lang="en-US" sz="1200" dirty="0">
                <a:solidFill>
                  <a:schemeClr val="tx2"/>
                </a:solidFill>
              </a:rPr>
              <a:t>#</a:t>
            </a:r>
            <a:r>
              <a:rPr lang="en-US" sz="1200" dirty="0" err="1">
                <a:solidFill>
                  <a:schemeClr val="tx2"/>
                </a:solidFill>
              </a:rPr>
              <a:t>cyberinsurance</a:t>
            </a:r>
            <a:r>
              <a:rPr lang="en-US" sz="1200" dirty="0">
                <a:solidFill>
                  <a:schemeClr val="tx2"/>
                </a:solidFill>
              </a:rPr>
              <a:t> #cyberattack #ransomware #cybersecurity</a:t>
            </a:r>
          </a:p>
          <a:p>
            <a:pPr marL="177800" indent="0">
              <a:buNone/>
            </a:pPr>
            <a:endParaRPr lang="en-US" sz="1200" dirty="0"/>
          </a:p>
          <a:p>
            <a:r>
              <a:rPr lang="en-US" sz="1400" dirty="0"/>
              <a:t>Cleansed Tweets Content</a:t>
            </a:r>
          </a:p>
          <a:p>
            <a:pPr marL="177800" indent="0">
              <a:buNone/>
            </a:pPr>
            <a:r>
              <a:rPr lang="en-US" sz="1200" dirty="0"/>
              <a:t>﻿Hackers are now targeting small towns’ computer systems, offering instructions on how to make bitcoin ransom payments in return for decryption keys </a:t>
            </a:r>
            <a:r>
              <a:rPr lang="en-US" sz="1200" dirty="0" err="1"/>
              <a:t>cyberinsurance</a:t>
            </a:r>
            <a:r>
              <a:rPr lang="en-US" sz="1200" dirty="0"/>
              <a:t> cyberattack ransomware cybersecurity</a:t>
            </a:r>
          </a:p>
          <a:p>
            <a:pPr marL="177800" indent="0">
              <a:buNone/>
            </a:pPr>
            <a:endParaRPr lang="en-US" sz="1200" dirty="0"/>
          </a:p>
        </p:txBody>
      </p:sp>
      <p:sp>
        <p:nvSpPr>
          <p:cNvPr id="9" name="Content Placeholder 2">
            <a:extLst>
              <a:ext uri="{FF2B5EF4-FFF2-40B4-BE49-F238E27FC236}">
                <a16:creationId xmlns:a16="http://schemas.microsoft.com/office/drawing/2014/main" id="{70CF9266-A276-BF44-A778-E5BAE937A5FE}"/>
              </a:ext>
            </a:extLst>
          </p:cNvPr>
          <p:cNvSpPr txBox="1">
            <a:spLocks/>
          </p:cNvSpPr>
          <p:nvPr/>
        </p:nvSpPr>
        <p:spPr>
          <a:xfrm>
            <a:off x="3945201" y="6215406"/>
            <a:ext cx="10058400" cy="424313"/>
          </a:xfrm>
          <a:prstGeom prst="rect">
            <a:avLst/>
          </a:prstGeom>
        </p:spPr>
        <p:txBody>
          <a:bodyPr vert="horz" lIns="91440" tIns="45720" rIns="91440" bIns="45720" rtlCol="0">
            <a:normAutofit/>
          </a:bodyPr>
          <a:lstStyle>
            <a:lvl1pPr marL="182880" indent="-182880" algn="l" defTabSz="914400" rtl="0" eaLnBrk="1" latinLnBrk="0" hangingPunct="1">
              <a:lnSpc>
                <a:spcPct val="100000"/>
              </a:lnSpc>
              <a:spcBef>
                <a:spcPts val="900"/>
              </a:spcBef>
              <a:spcAft>
                <a:spcPts val="0"/>
              </a:spcAft>
              <a:buClr>
                <a:schemeClr val="tx1">
                  <a:lumMod val="85000"/>
                  <a:lumOff val="15000"/>
                </a:schemeClr>
              </a:buClr>
              <a:buFont typeface="Garamond" pitchFamily="18"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a:lstStyle>
          <a:p>
            <a:pPr marL="0" indent="0">
              <a:buNone/>
            </a:pPr>
            <a:r>
              <a:rPr lang="en-HK" sz="1000" dirty="0"/>
              <a:t>Source: </a:t>
            </a:r>
            <a:r>
              <a:rPr lang="en-HK" sz="1000" dirty="0">
                <a:hlinkClick r:id="rId3"/>
              </a:rPr>
              <a:t>https://twitter.com/odutola/status/1011033926222131201</a:t>
            </a:r>
            <a:endParaRPr lang="en-US" sz="1000" dirty="0"/>
          </a:p>
        </p:txBody>
      </p:sp>
    </p:spTree>
    <p:extLst>
      <p:ext uri="{BB962C8B-B14F-4D97-AF65-F5344CB8AC3E}">
        <p14:creationId xmlns:p14="http://schemas.microsoft.com/office/powerpoint/2010/main" val="2727038640"/>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avon">
  <a:themeElements>
    <a:clrScheme name="Savon">
      <a:dk1>
        <a:sysClr val="windowText" lastClr="000000"/>
      </a:dk1>
      <a:lt1>
        <a:sysClr val="window" lastClr="FFFFFF"/>
      </a:lt1>
      <a:dk2>
        <a:srgbClr val="1485A4"/>
      </a:dk2>
      <a:lt2>
        <a:srgbClr val="E3DED1"/>
      </a:lt2>
      <a:accent1>
        <a:srgbClr val="1CADE4"/>
      </a:accent1>
      <a:accent2>
        <a:srgbClr val="2683C6"/>
      </a:accent2>
      <a:accent3>
        <a:srgbClr val="27CED7"/>
      </a:accent3>
      <a:accent4>
        <a:srgbClr val="42BA97"/>
      </a:accent4>
      <a:accent5>
        <a:srgbClr val="3E8853"/>
      </a:accent5>
      <a:accent6>
        <a:srgbClr val="62A39F"/>
      </a:accent6>
      <a:hlink>
        <a:srgbClr val="F49100"/>
      </a:hlink>
      <a:folHlink>
        <a:srgbClr val="739D9B"/>
      </a:folHlink>
    </a:clrScheme>
    <a:fontScheme name="Savon">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90000"/>
                <a:shade val="92000"/>
                <a:satMod val="160000"/>
              </a:schemeClr>
            </a:gs>
            <a:gs pos="77000">
              <a:schemeClr val="phClr">
                <a:tint val="100000"/>
                <a:shade val="73000"/>
                <a:satMod val="155000"/>
              </a:schemeClr>
            </a:gs>
            <a:gs pos="100000">
              <a:schemeClr val="phClr">
                <a:tint val="100000"/>
                <a:shade val="67000"/>
                <a:satMod val="145000"/>
              </a:schemeClr>
            </a:gs>
          </a:gsLst>
          <a:lin ang="5400000" scaled="0"/>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 id="{1306E473-ED32-493B-A2D0-240A757EDD34}" vid="{C20BADFE-D095-436F-9677-9264042809F0}"/>
    </a:ext>
  </a:extLst>
</a:theme>
</file>

<file path=docProps/app.xml><?xml version="1.0" encoding="utf-8"?>
<Properties xmlns="http://schemas.openxmlformats.org/officeDocument/2006/extended-properties" xmlns:vt="http://schemas.openxmlformats.org/officeDocument/2006/docPropsVTypes">
  <Template>Savon</Template>
  <TotalTime>576</TotalTime>
  <Words>1167</Words>
  <Application>Microsoft Macintosh PowerPoint</Application>
  <PresentationFormat>Widescreen</PresentationFormat>
  <Paragraphs>219</Paragraphs>
  <Slides>17</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17</vt:i4>
      </vt:variant>
    </vt:vector>
  </HeadingPairs>
  <TitlesOfParts>
    <vt:vector size="21" baseType="lpstr">
      <vt:lpstr>Cambria Math</vt:lpstr>
      <vt:lpstr>Century Gothic</vt:lpstr>
      <vt:lpstr>Garamond</vt:lpstr>
      <vt:lpstr>Savon</vt:lpstr>
      <vt:lpstr>Bitcoin trading strategies using news and tweets with sentiment analysis</vt:lpstr>
      <vt:lpstr>Overview</vt:lpstr>
      <vt:lpstr>Background and Purpose of this project</vt:lpstr>
      <vt:lpstr>Sentiment Analysis Model - VADER</vt:lpstr>
      <vt:lpstr>Sentiment Analysis Model - VADER</vt:lpstr>
      <vt:lpstr>Data Preparation – BITCOIN MARKET DATA</vt:lpstr>
      <vt:lpstr>Data Preparation – Bitcoin related news in Coindesk</vt:lpstr>
      <vt:lpstr>Data Preparation – Bitcoin related news in Coindesk</vt:lpstr>
      <vt:lpstr>Data Preparation – Tweets with hashtags “BITCOIN” or “BTC”</vt:lpstr>
      <vt:lpstr>Data Preparation – Tweets with hashtags “BITCOIN” or “BTC”</vt:lpstr>
      <vt:lpstr>Model 1 – Logit model on news sentiment</vt:lpstr>
      <vt:lpstr>Model 2 – Logit model on Twitter sentiment</vt:lpstr>
      <vt:lpstr>Model 3 – Linear regression model on time series of Tweets volume</vt:lpstr>
      <vt:lpstr>Model 3 – Linear regression model on time series of Tweets volume</vt:lpstr>
      <vt:lpstr>Backtesting Result</vt:lpstr>
      <vt:lpstr>Backtesting Result – Cumulative Absolute Return</vt:lpstr>
      <vt:lpstr>Discussion on the result and further work</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Bitcoin trading strategies using news and tweets with sentiment analysis</dc:title>
  <dc:creator>Microsoft Office User</dc:creator>
  <cp:lastModifiedBy>Microsoft Office User</cp:lastModifiedBy>
  <cp:revision>22</cp:revision>
  <dcterms:created xsi:type="dcterms:W3CDTF">2019-05-25T08:07:37Z</dcterms:created>
  <dcterms:modified xsi:type="dcterms:W3CDTF">2019-05-25T17:44:03Z</dcterms:modified>
</cp:coreProperties>
</file>