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258" r:id="rId5"/>
    <p:sldId id="299" r:id="rId6"/>
    <p:sldId id="286" r:id="rId7"/>
    <p:sldId id="300" r:id="rId8"/>
    <p:sldId id="270" r:id="rId9"/>
    <p:sldId id="289" r:id="rId10"/>
    <p:sldId id="285" r:id="rId11"/>
    <p:sldId id="301" r:id="rId12"/>
    <p:sldId id="273" r:id="rId13"/>
    <p:sldId id="290" r:id="rId14"/>
    <p:sldId id="291" r:id="rId15"/>
    <p:sldId id="293" r:id="rId16"/>
    <p:sldId id="294" r:id="rId17"/>
    <p:sldId id="295" r:id="rId18"/>
    <p:sldId id="303" r:id="rId19"/>
    <p:sldId id="304" r:id="rId20"/>
    <p:sldId id="305" r:id="rId21"/>
    <p:sldId id="306" r:id="rId22"/>
    <p:sldId id="307" r:id="rId23"/>
    <p:sldId id="308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B93"/>
    <a:srgbClr val="756271"/>
    <a:srgbClr val="F2B973"/>
    <a:srgbClr val="EF5B43"/>
    <a:srgbClr val="858976"/>
    <a:srgbClr val="EBE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227" autoAdjust="0"/>
  </p:normalViewPr>
  <p:slideViewPr>
    <p:cSldViewPr snapToGrid="0">
      <p:cViewPr varScale="1">
        <p:scale>
          <a:sx n="84" d="100"/>
          <a:sy n="84" d="100"/>
        </p:scale>
        <p:origin x="-2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C95207-2905-4C76-99C8-EBCC5A929AC2}" type="datetimeFigureOut">
              <a:rPr lang="zh-CN" altLang="en-US" smtClean="0"/>
              <a:pPr/>
              <a:t>2019/5/25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FF16FC0-CA49-47D6-AC8D-5A2A6DC11E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4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86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05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063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589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70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248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748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25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4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231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80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5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52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507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381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763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66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08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08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6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664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0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A98D-95B1-4DD4-8389-DFC8F8C977C3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36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7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9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7412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634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9347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0945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1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8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5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05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5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1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4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B8F712C-13B4-48BC-9639-10A619B18608}" type="datetimeFigureOut">
              <a:rPr lang="zh-CN" altLang="en-US" smtClean="0"/>
              <a:pPr/>
              <a:t>2019/5/25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BD52BC-4BCA-490D-94CE-02C0A355447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8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41" y="0"/>
            <a:ext cx="1162754" cy="6858000"/>
          </a:xfrm>
          <a:prstGeom prst="rect">
            <a:avLst/>
          </a:prstGeom>
          <a:solidFill>
            <a:srgbClr val="5A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160944" y="0"/>
            <a:ext cx="1162754" cy="6858000"/>
          </a:xfrm>
          <a:custGeom>
            <a:avLst/>
            <a:gdLst>
              <a:gd name="connsiteX0" fmla="*/ 0 w 1162754"/>
              <a:gd name="connsiteY0" fmla="*/ 0 h 6858000"/>
              <a:gd name="connsiteX1" fmla="*/ 1162754 w 1162754"/>
              <a:gd name="connsiteY1" fmla="*/ 0 h 6858000"/>
              <a:gd name="connsiteX2" fmla="*/ 1162754 w 1162754"/>
              <a:gd name="connsiteY2" fmla="*/ 2553053 h 6858000"/>
              <a:gd name="connsiteX3" fmla="*/ 1108498 w 1162754"/>
              <a:gd name="connsiteY3" fmla="*/ 2625608 h 6858000"/>
              <a:gd name="connsiteX4" fmla="*/ 863096 w 1162754"/>
              <a:gd name="connsiteY4" fmla="*/ 3429000 h 6858000"/>
              <a:gd name="connsiteX5" fmla="*/ 1108498 w 1162754"/>
              <a:gd name="connsiteY5" fmla="*/ 4232393 h 6858000"/>
              <a:gd name="connsiteX6" fmla="*/ 1162754 w 1162754"/>
              <a:gd name="connsiteY6" fmla="*/ 4304948 h 6858000"/>
              <a:gd name="connsiteX7" fmla="*/ 1162754 w 1162754"/>
              <a:gd name="connsiteY7" fmla="*/ 6858000 h 6858000"/>
              <a:gd name="connsiteX8" fmla="*/ 0 w 116275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754" h="6858000">
                <a:moveTo>
                  <a:pt x="0" y="0"/>
                </a:moveTo>
                <a:lnTo>
                  <a:pt x="1162754" y="0"/>
                </a:lnTo>
                <a:lnTo>
                  <a:pt x="1162754" y="2553053"/>
                </a:lnTo>
                <a:lnTo>
                  <a:pt x="1108498" y="2625608"/>
                </a:lnTo>
                <a:cubicBezTo>
                  <a:pt x="953564" y="2854941"/>
                  <a:pt x="863096" y="3131405"/>
                  <a:pt x="863096" y="3429000"/>
                </a:cubicBezTo>
                <a:cubicBezTo>
                  <a:pt x="863096" y="3726595"/>
                  <a:pt x="953564" y="4003060"/>
                  <a:pt x="1108498" y="4232393"/>
                </a:cubicBezTo>
                <a:lnTo>
                  <a:pt x="1162754" y="4304948"/>
                </a:lnTo>
                <a:lnTo>
                  <a:pt x="1162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5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320537" y="0"/>
            <a:ext cx="1162754" cy="6858000"/>
          </a:xfrm>
          <a:custGeom>
            <a:avLst/>
            <a:gdLst>
              <a:gd name="connsiteX0" fmla="*/ 0 w 1162754"/>
              <a:gd name="connsiteY0" fmla="*/ 4300721 h 6858000"/>
              <a:gd name="connsiteX1" fmla="*/ 31624 w 1162754"/>
              <a:gd name="connsiteY1" fmla="*/ 4343011 h 6858000"/>
              <a:gd name="connsiteX2" fmla="*/ 1140417 w 1162754"/>
              <a:gd name="connsiteY2" fmla="*/ 4865914 h 6858000"/>
              <a:gd name="connsiteX3" fmla="*/ 1162754 w 1162754"/>
              <a:gd name="connsiteY3" fmla="*/ 4863662 h 6858000"/>
              <a:gd name="connsiteX4" fmla="*/ 1162754 w 1162754"/>
              <a:gd name="connsiteY4" fmla="*/ 6858000 h 6858000"/>
              <a:gd name="connsiteX5" fmla="*/ 0 w 1162754"/>
              <a:gd name="connsiteY5" fmla="*/ 6858000 h 6858000"/>
              <a:gd name="connsiteX6" fmla="*/ 0 w 1162754"/>
              <a:gd name="connsiteY6" fmla="*/ 0 h 6858000"/>
              <a:gd name="connsiteX7" fmla="*/ 1162754 w 1162754"/>
              <a:gd name="connsiteY7" fmla="*/ 0 h 6858000"/>
              <a:gd name="connsiteX8" fmla="*/ 1162754 w 1162754"/>
              <a:gd name="connsiteY8" fmla="*/ 1994338 h 6858000"/>
              <a:gd name="connsiteX9" fmla="*/ 1140417 w 1162754"/>
              <a:gd name="connsiteY9" fmla="*/ 1992086 h 6858000"/>
              <a:gd name="connsiteX10" fmla="*/ 31624 w 1162754"/>
              <a:gd name="connsiteY10" fmla="*/ 2514989 h 6858000"/>
              <a:gd name="connsiteX11" fmla="*/ 0 w 1162754"/>
              <a:gd name="connsiteY11" fmla="*/ 255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754" h="6858000">
                <a:moveTo>
                  <a:pt x="0" y="4300721"/>
                </a:moveTo>
                <a:lnTo>
                  <a:pt x="31624" y="4343011"/>
                </a:lnTo>
                <a:cubicBezTo>
                  <a:pt x="295175" y="4662361"/>
                  <a:pt x="694025" y="4865914"/>
                  <a:pt x="1140417" y="4865914"/>
                </a:cubicBezTo>
                <a:lnTo>
                  <a:pt x="1162754" y="4863662"/>
                </a:lnTo>
                <a:lnTo>
                  <a:pt x="1162754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162754" y="0"/>
                </a:lnTo>
                <a:lnTo>
                  <a:pt x="1162754" y="1994338"/>
                </a:lnTo>
                <a:lnTo>
                  <a:pt x="1140417" y="1992086"/>
                </a:lnTo>
                <a:cubicBezTo>
                  <a:pt x="694025" y="1992086"/>
                  <a:pt x="295175" y="2195639"/>
                  <a:pt x="31624" y="2514989"/>
                </a:cubicBezTo>
                <a:lnTo>
                  <a:pt x="0" y="2557280"/>
                </a:lnTo>
                <a:close/>
              </a:path>
            </a:pathLst>
          </a:cu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474560" y="0"/>
            <a:ext cx="1162754" cy="6858000"/>
          </a:xfrm>
          <a:custGeom>
            <a:avLst/>
            <a:gdLst>
              <a:gd name="connsiteX0" fmla="*/ 1162754 w 1162754"/>
              <a:gd name="connsiteY0" fmla="*/ 4252655 h 6858000"/>
              <a:gd name="connsiteX1" fmla="*/ 1162754 w 1162754"/>
              <a:gd name="connsiteY1" fmla="*/ 6858000 h 6858000"/>
              <a:gd name="connsiteX2" fmla="*/ 0 w 1162754"/>
              <a:gd name="connsiteY2" fmla="*/ 6858000 h 6858000"/>
              <a:gd name="connsiteX3" fmla="*/ 0 w 1162754"/>
              <a:gd name="connsiteY3" fmla="*/ 4864543 h 6858000"/>
              <a:gd name="connsiteX4" fmla="*/ 275983 w 1162754"/>
              <a:gd name="connsiteY4" fmla="*/ 4836721 h 6858000"/>
              <a:gd name="connsiteX5" fmla="*/ 1095187 w 1162754"/>
              <a:gd name="connsiteY5" fmla="*/ 4343011 h 6858000"/>
              <a:gd name="connsiteX6" fmla="*/ 0 w 1162754"/>
              <a:gd name="connsiteY6" fmla="*/ 0 h 6858000"/>
              <a:gd name="connsiteX7" fmla="*/ 1162754 w 1162754"/>
              <a:gd name="connsiteY7" fmla="*/ 0 h 6858000"/>
              <a:gd name="connsiteX8" fmla="*/ 1162754 w 1162754"/>
              <a:gd name="connsiteY8" fmla="*/ 2605346 h 6858000"/>
              <a:gd name="connsiteX9" fmla="*/ 1095187 w 1162754"/>
              <a:gd name="connsiteY9" fmla="*/ 2514989 h 6858000"/>
              <a:gd name="connsiteX10" fmla="*/ 275983 w 1162754"/>
              <a:gd name="connsiteY10" fmla="*/ 2021279 h 6858000"/>
              <a:gd name="connsiteX11" fmla="*/ 0 w 1162754"/>
              <a:gd name="connsiteY11" fmla="*/ 1993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754" h="6858000">
                <a:moveTo>
                  <a:pt x="1162754" y="4252655"/>
                </a:moveTo>
                <a:lnTo>
                  <a:pt x="1162754" y="6858000"/>
                </a:lnTo>
                <a:lnTo>
                  <a:pt x="0" y="6858000"/>
                </a:lnTo>
                <a:lnTo>
                  <a:pt x="0" y="4864543"/>
                </a:lnTo>
                <a:lnTo>
                  <a:pt x="275983" y="4836721"/>
                </a:lnTo>
                <a:cubicBezTo>
                  <a:pt x="603371" y="4769728"/>
                  <a:pt x="890203" y="4591395"/>
                  <a:pt x="1095187" y="4343011"/>
                </a:cubicBezTo>
                <a:close/>
                <a:moveTo>
                  <a:pt x="0" y="0"/>
                </a:moveTo>
                <a:lnTo>
                  <a:pt x="1162754" y="0"/>
                </a:lnTo>
                <a:lnTo>
                  <a:pt x="1162754" y="2605346"/>
                </a:lnTo>
                <a:lnTo>
                  <a:pt x="1095187" y="2514989"/>
                </a:lnTo>
                <a:cubicBezTo>
                  <a:pt x="890203" y="2266606"/>
                  <a:pt x="603371" y="2088273"/>
                  <a:pt x="275983" y="2021279"/>
                </a:cubicBezTo>
                <a:lnTo>
                  <a:pt x="0" y="1993458"/>
                </a:lnTo>
                <a:close/>
              </a:path>
            </a:pathLst>
          </a:custGeom>
          <a:solidFill>
            <a:srgbClr val="F2B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795337" y="3587185"/>
            <a:ext cx="5580000" cy="72000"/>
            <a:chOff x="5604327" y="1072832"/>
            <a:chExt cx="3149600" cy="1117600"/>
          </a:xfrm>
        </p:grpSpPr>
        <p:sp>
          <p:nvSpPr>
            <p:cNvPr id="21" name="矩形 20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174817" y="2145091"/>
            <a:ext cx="2567818" cy="2567818"/>
            <a:chOff x="2174817" y="2145091"/>
            <a:chExt cx="2567818" cy="2567818"/>
          </a:xfrm>
        </p:grpSpPr>
        <p:sp>
          <p:nvSpPr>
            <p:cNvPr id="8" name="椭圆 7"/>
            <p:cNvSpPr/>
            <p:nvPr/>
          </p:nvSpPr>
          <p:spPr>
            <a:xfrm>
              <a:off x="2174817" y="2145091"/>
              <a:ext cx="2567818" cy="2567818"/>
            </a:xfrm>
            <a:prstGeom prst="ellipse">
              <a:avLst/>
            </a:prstGeom>
            <a:noFill/>
            <a:ln w="63500">
              <a:solidFill>
                <a:srgbClr val="8589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 rot="19764056">
              <a:off x="2800743" y="2711502"/>
              <a:ext cx="1540774" cy="1434995"/>
              <a:chOff x="1164" y="687"/>
              <a:chExt cx="3219" cy="2998"/>
            </a:xfrm>
            <a:solidFill>
              <a:srgbClr val="858976"/>
            </a:solidFill>
            <a:effectLst/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60946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dirty="0">
                  <a:latin typeface="微软雅黑" panose="020B0503020204020204" pitchFamily="34" charset="-122"/>
                  <a:ea typeface="+mn-ea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60946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 dirty="0">
                  <a:latin typeface="微软雅黑" panose="020B0503020204020204" pitchFamily="34" charset="-122"/>
                  <a:ea typeface="+mn-ea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4862360" y="1728297"/>
            <a:ext cx="77657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</a:t>
            </a:r>
          </a:p>
          <a:p>
            <a:pPr algn="ctr"/>
            <a:r>
              <a:rPr lang="en-US" altLang="zh-CN" sz="48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tracking</a:t>
            </a:r>
            <a:endParaRPr lang="zh-CN" altLang="en-US" sz="4800" dirty="0">
              <a:solidFill>
                <a:srgbClr val="8589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45220" y="4212910"/>
            <a:ext cx="202767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Group:  GESHA</a:t>
            </a:r>
            <a:endParaRPr lang="zh-CN" altLang="en-US" sz="2000" dirty="0">
              <a:solidFill>
                <a:srgbClr val="8589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8D54B83-C3A6-4B30-BD98-A190C6F73490}"/>
              </a:ext>
            </a:extLst>
          </p:cNvPr>
          <p:cNvSpPr txBox="1"/>
          <p:nvPr/>
        </p:nvSpPr>
        <p:spPr>
          <a:xfrm>
            <a:off x="8798695" y="4712909"/>
            <a:ext cx="1920719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 Lu</a:t>
            </a:r>
          </a:p>
          <a:p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Zhou Yawen</a:t>
            </a:r>
          </a:p>
          <a:p>
            <a:r>
              <a:rPr lang="en-US" altLang="zh-CN" sz="2000" dirty="0" err="1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Qiu</a:t>
            </a:r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Chuchu</a:t>
            </a:r>
          </a:p>
          <a:p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 Mandi</a:t>
            </a:r>
          </a:p>
          <a:p>
            <a:r>
              <a:rPr lang="en-US" altLang="zh-CN" sz="2000" dirty="0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Zhang </a:t>
            </a:r>
            <a:r>
              <a:rPr lang="en-US" altLang="zh-CN" sz="2000" dirty="0" err="1">
                <a:solidFill>
                  <a:srgbClr val="8589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Banruo</a:t>
            </a:r>
            <a:endParaRPr lang="en-US" altLang="zh-CN" sz="2000" dirty="0">
              <a:solidFill>
                <a:srgbClr val="8589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633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97197" y="2374494"/>
            <a:ext cx="6489833" cy="2180035"/>
          </a:xfrm>
          <a:prstGeom prst="rect">
            <a:avLst/>
          </a:prstGeom>
          <a:noFill/>
          <a:ln w="63500">
            <a:solidFill>
              <a:srgbClr val="EF5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2463" y="2374494"/>
            <a:ext cx="221227" cy="2182761"/>
          </a:xfrm>
          <a:prstGeom prst="rect">
            <a:avLst/>
          </a:pr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19764056">
            <a:off x="2096300" y="1371843"/>
            <a:ext cx="2026436" cy="1887315"/>
            <a:chOff x="1164" y="687"/>
            <a:chExt cx="3219" cy="2998"/>
          </a:xfrm>
          <a:solidFill>
            <a:srgbClr val="EF5B43"/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657009" y="2910513"/>
            <a:ext cx="43658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EF5B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Workflow</a:t>
            </a:r>
            <a:endParaRPr lang="zh-CN" altLang="en-US" sz="6600" b="1" dirty="0">
              <a:solidFill>
                <a:srgbClr val="EF5B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-1825395" y="2343771"/>
            <a:ext cx="2270025" cy="902459"/>
            <a:chOff x="5604327" y="1072832"/>
            <a:chExt cx="3149600" cy="1117600"/>
          </a:xfrm>
        </p:grpSpPr>
        <p:sp>
          <p:nvSpPr>
            <p:cNvPr id="9" name="矩形 8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313898" y="1405562"/>
            <a:ext cx="887345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/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Look at Yewno’s partnership with other entities in each industry.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Attempt to track Yewno’s business development in each field.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Take advantage of the media and press release resources on the website of </a:t>
            </a:r>
            <a:r>
              <a:rPr lang="en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Yewno</a:t>
            </a: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find its partners.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603138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Yewno</a:t>
            </a:r>
            <a:r>
              <a:rPr lang="en-US" altLang="zh-CN" b="0" dirty="0">
                <a:solidFill>
                  <a:srgbClr val="756271"/>
                </a:solidFill>
              </a:rPr>
              <a:t> - Workflow 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06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1195352" y="1134504"/>
            <a:ext cx="25705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6978" y="1735185"/>
            <a:ext cx="2555213" cy="1111269"/>
            <a:chOff x="1126978" y="1735185"/>
            <a:chExt cx="2555213" cy="1111269"/>
          </a:xfrm>
        </p:grpSpPr>
        <p:sp>
          <p:nvSpPr>
            <p:cNvPr id="15" name="TextBox 52"/>
            <p:cNvSpPr txBox="1"/>
            <p:nvPr/>
          </p:nvSpPr>
          <p:spPr>
            <a:xfrm>
              <a:off x="1126978" y="1735185"/>
              <a:ext cx="20415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/>
                <a:t>Data source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1500457" y="2200123"/>
              <a:ext cx="21817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typeface="Arial" panose="020B0604020202020204" pitchFamily="34" charset="0"/>
                <a:buNone/>
                <a:defRPr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news in the official website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49016" y="1631629"/>
            <a:ext cx="2360238" cy="1272148"/>
            <a:chOff x="8849016" y="1631629"/>
            <a:chExt cx="2360238" cy="1272148"/>
          </a:xfrm>
        </p:grpSpPr>
        <p:sp>
          <p:nvSpPr>
            <p:cNvPr id="17" name="TextBox 54"/>
            <p:cNvSpPr txBox="1"/>
            <p:nvPr/>
          </p:nvSpPr>
          <p:spPr>
            <a:xfrm>
              <a:off x="8849016" y="1631629"/>
              <a:ext cx="14766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2400" b="1" dirty="0"/>
                <a:t>Crawling 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55"/>
            <p:cNvSpPr txBox="1"/>
            <p:nvPr/>
          </p:nvSpPr>
          <p:spPr>
            <a:xfrm>
              <a:off x="9050518" y="2011225"/>
              <a:ext cx="215873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crawl news in </a:t>
              </a:r>
              <a:r>
                <a:rPr lang="en-US" altLang="zh-CN" dirty="0" err="1"/>
                <a:t>Sensetime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official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website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57"/>
          <p:cNvSpPr txBox="1"/>
          <p:nvPr/>
        </p:nvSpPr>
        <p:spPr>
          <a:xfrm>
            <a:off x="1962936" y="5256784"/>
            <a:ext cx="2731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Rake </a:t>
            </a:r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algorithm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6371" y="4766284"/>
            <a:ext cx="2975454" cy="712014"/>
            <a:chOff x="8396371" y="4766284"/>
            <a:chExt cx="2975454" cy="712014"/>
          </a:xfrm>
        </p:grpSpPr>
        <p:sp>
          <p:nvSpPr>
            <p:cNvPr id="21" name="TextBox 61"/>
            <p:cNvSpPr txBox="1"/>
            <p:nvPr/>
          </p:nvSpPr>
          <p:spPr>
            <a:xfrm>
              <a:off x="9213089" y="4766284"/>
              <a:ext cx="21587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2000" b="1" dirty="0"/>
                <a:t>Data visualization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2"/>
            <p:cNvSpPr txBox="1"/>
            <p:nvPr/>
          </p:nvSpPr>
          <p:spPr>
            <a:xfrm>
              <a:off x="8396371" y="5139744"/>
              <a:ext cx="28643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34830" y="2720498"/>
            <a:ext cx="6992180" cy="2156249"/>
            <a:chOff x="2634830" y="2720498"/>
            <a:chExt cx="6992180" cy="2156249"/>
          </a:xfrm>
        </p:grpSpPr>
        <p:sp>
          <p:nvSpPr>
            <p:cNvPr id="8" name="椭圆 7"/>
            <p:cNvSpPr/>
            <p:nvPr/>
          </p:nvSpPr>
          <p:spPr bwMode="auto">
            <a:xfrm>
              <a:off x="2634830" y="2720498"/>
              <a:ext cx="6992180" cy="2156249"/>
            </a:xfrm>
            <a:prstGeom prst="ellips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854468" y="3081082"/>
              <a:ext cx="4541902" cy="1401177"/>
            </a:xfrm>
            <a:custGeom>
              <a:avLst/>
              <a:gdLst>
                <a:gd name="T0" fmla="*/ 541 w 3043"/>
                <a:gd name="T1" fmla="*/ 166 h 935"/>
                <a:gd name="T2" fmla="*/ 2502 w 3043"/>
                <a:gd name="T3" fmla="*/ 166 h 935"/>
                <a:gd name="T4" fmla="*/ 2502 w 3043"/>
                <a:gd name="T5" fmla="*/ 769 h 935"/>
                <a:gd name="T6" fmla="*/ 541 w 3043"/>
                <a:gd name="T7" fmla="*/ 769 h 935"/>
                <a:gd name="T8" fmla="*/ 541 w 3043"/>
                <a:gd name="T9" fmla="*/ 16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3" h="935">
                  <a:moveTo>
                    <a:pt x="541" y="166"/>
                  </a:moveTo>
                  <a:cubicBezTo>
                    <a:pt x="1082" y="0"/>
                    <a:pt x="1960" y="0"/>
                    <a:pt x="2502" y="166"/>
                  </a:cubicBezTo>
                  <a:cubicBezTo>
                    <a:pt x="3043" y="333"/>
                    <a:pt x="3043" y="603"/>
                    <a:pt x="2502" y="769"/>
                  </a:cubicBezTo>
                  <a:cubicBezTo>
                    <a:pt x="1960" y="935"/>
                    <a:pt x="1082" y="935"/>
                    <a:pt x="541" y="769"/>
                  </a:cubicBezTo>
                  <a:cubicBezTo>
                    <a:pt x="0" y="603"/>
                    <a:pt x="0" y="333"/>
                    <a:pt x="541" y="166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  <a:alpha val="70000"/>
              </a:schemeClr>
            </a:solidFill>
            <a:ln w="1746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5200556" y="3506911"/>
              <a:ext cx="1882294" cy="580688"/>
            </a:xfrm>
            <a:custGeom>
              <a:avLst/>
              <a:gdLst>
                <a:gd name="T0" fmla="*/ 541 w 3043"/>
                <a:gd name="T1" fmla="*/ 166 h 935"/>
                <a:gd name="T2" fmla="*/ 2502 w 3043"/>
                <a:gd name="T3" fmla="*/ 166 h 935"/>
                <a:gd name="T4" fmla="*/ 2502 w 3043"/>
                <a:gd name="T5" fmla="*/ 769 h 935"/>
                <a:gd name="T6" fmla="*/ 541 w 3043"/>
                <a:gd name="T7" fmla="*/ 769 h 935"/>
                <a:gd name="T8" fmla="*/ 541 w 3043"/>
                <a:gd name="T9" fmla="*/ 16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3" h="935">
                  <a:moveTo>
                    <a:pt x="541" y="166"/>
                  </a:moveTo>
                  <a:cubicBezTo>
                    <a:pt x="1082" y="0"/>
                    <a:pt x="1960" y="0"/>
                    <a:pt x="2502" y="166"/>
                  </a:cubicBezTo>
                  <a:cubicBezTo>
                    <a:pt x="3043" y="333"/>
                    <a:pt x="3043" y="603"/>
                    <a:pt x="2502" y="769"/>
                  </a:cubicBezTo>
                  <a:cubicBezTo>
                    <a:pt x="1960" y="935"/>
                    <a:pt x="1082" y="935"/>
                    <a:pt x="541" y="769"/>
                  </a:cubicBezTo>
                  <a:cubicBezTo>
                    <a:pt x="0" y="603"/>
                    <a:pt x="0" y="333"/>
                    <a:pt x="541" y="166"/>
                  </a:cubicBezTo>
                  <a:close/>
                </a:path>
              </a:pathLst>
            </a:custGeom>
            <a:solidFill>
              <a:srgbClr val="999999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7"/>
          <p:cNvSpPr/>
          <p:nvPr/>
        </p:nvSpPr>
        <p:spPr bwMode="auto">
          <a:xfrm>
            <a:off x="3217475" y="2896467"/>
            <a:ext cx="920305" cy="283487"/>
          </a:xfrm>
          <a:custGeom>
            <a:avLst/>
            <a:gdLst>
              <a:gd name="T0" fmla="*/ 232 w 1301"/>
              <a:gd name="T1" fmla="*/ 71 h 400"/>
              <a:gd name="T2" fmla="*/ 1070 w 1301"/>
              <a:gd name="T3" fmla="*/ 71 h 400"/>
              <a:gd name="T4" fmla="*/ 1070 w 1301"/>
              <a:gd name="T5" fmla="*/ 329 h 400"/>
              <a:gd name="T6" fmla="*/ 232 w 1301"/>
              <a:gd name="T7" fmla="*/ 329 h 400"/>
              <a:gd name="T8" fmla="*/ 232 w 1301"/>
              <a:gd name="T9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1" h="400">
                <a:moveTo>
                  <a:pt x="232" y="71"/>
                </a:moveTo>
                <a:cubicBezTo>
                  <a:pt x="463" y="0"/>
                  <a:pt x="838" y="0"/>
                  <a:pt x="1070" y="71"/>
                </a:cubicBezTo>
                <a:cubicBezTo>
                  <a:pt x="1301" y="142"/>
                  <a:pt x="1301" y="258"/>
                  <a:pt x="1070" y="329"/>
                </a:cubicBezTo>
                <a:cubicBezTo>
                  <a:pt x="838" y="400"/>
                  <a:pt x="463" y="400"/>
                  <a:pt x="232" y="329"/>
                </a:cubicBezTo>
                <a:cubicBezTo>
                  <a:pt x="0" y="258"/>
                  <a:pt x="0" y="142"/>
                  <a:pt x="232" y="7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8"/>
          <p:cNvSpPr/>
          <p:nvPr/>
        </p:nvSpPr>
        <p:spPr bwMode="auto">
          <a:xfrm>
            <a:off x="3217475" y="4416613"/>
            <a:ext cx="920305" cy="281432"/>
          </a:xfrm>
          <a:custGeom>
            <a:avLst/>
            <a:gdLst>
              <a:gd name="T0" fmla="*/ 232 w 1301"/>
              <a:gd name="T1" fmla="*/ 71 h 399"/>
              <a:gd name="T2" fmla="*/ 1070 w 1301"/>
              <a:gd name="T3" fmla="*/ 71 h 399"/>
              <a:gd name="T4" fmla="*/ 1070 w 1301"/>
              <a:gd name="T5" fmla="*/ 328 h 399"/>
              <a:gd name="T6" fmla="*/ 232 w 1301"/>
              <a:gd name="T7" fmla="*/ 328 h 399"/>
              <a:gd name="T8" fmla="*/ 232 w 1301"/>
              <a:gd name="T9" fmla="*/ 7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1" h="399">
                <a:moveTo>
                  <a:pt x="232" y="71"/>
                </a:moveTo>
                <a:cubicBezTo>
                  <a:pt x="463" y="0"/>
                  <a:pt x="838" y="0"/>
                  <a:pt x="1070" y="71"/>
                </a:cubicBezTo>
                <a:cubicBezTo>
                  <a:pt x="1301" y="142"/>
                  <a:pt x="1301" y="257"/>
                  <a:pt x="1070" y="328"/>
                </a:cubicBezTo>
                <a:cubicBezTo>
                  <a:pt x="838" y="399"/>
                  <a:pt x="463" y="399"/>
                  <a:pt x="232" y="328"/>
                </a:cubicBezTo>
                <a:cubicBezTo>
                  <a:pt x="0" y="257"/>
                  <a:pt x="0" y="142"/>
                  <a:pt x="232" y="7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9"/>
          <p:cNvSpPr/>
          <p:nvPr/>
        </p:nvSpPr>
        <p:spPr bwMode="auto">
          <a:xfrm>
            <a:off x="8145626" y="4416613"/>
            <a:ext cx="920305" cy="281432"/>
          </a:xfrm>
          <a:custGeom>
            <a:avLst/>
            <a:gdLst>
              <a:gd name="T0" fmla="*/ 232 w 1302"/>
              <a:gd name="T1" fmla="*/ 71 h 399"/>
              <a:gd name="T2" fmla="*/ 1070 w 1302"/>
              <a:gd name="T3" fmla="*/ 71 h 399"/>
              <a:gd name="T4" fmla="*/ 1070 w 1302"/>
              <a:gd name="T5" fmla="*/ 328 h 399"/>
              <a:gd name="T6" fmla="*/ 232 w 1302"/>
              <a:gd name="T7" fmla="*/ 328 h 399"/>
              <a:gd name="T8" fmla="*/ 232 w 1302"/>
              <a:gd name="T9" fmla="*/ 7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399">
                <a:moveTo>
                  <a:pt x="232" y="71"/>
                </a:moveTo>
                <a:cubicBezTo>
                  <a:pt x="463" y="0"/>
                  <a:pt x="839" y="0"/>
                  <a:pt x="1070" y="71"/>
                </a:cubicBezTo>
                <a:cubicBezTo>
                  <a:pt x="1302" y="142"/>
                  <a:pt x="1302" y="257"/>
                  <a:pt x="1070" y="328"/>
                </a:cubicBezTo>
                <a:cubicBezTo>
                  <a:pt x="839" y="399"/>
                  <a:pt x="463" y="399"/>
                  <a:pt x="232" y="328"/>
                </a:cubicBezTo>
                <a:cubicBezTo>
                  <a:pt x="0" y="257"/>
                  <a:pt x="0" y="142"/>
                  <a:pt x="232" y="7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8145626" y="2896467"/>
            <a:ext cx="920305" cy="283487"/>
          </a:xfrm>
          <a:custGeom>
            <a:avLst/>
            <a:gdLst>
              <a:gd name="T0" fmla="*/ 232 w 1302"/>
              <a:gd name="T1" fmla="*/ 71 h 400"/>
              <a:gd name="T2" fmla="*/ 1070 w 1302"/>
              <a:gd name="T3" fmla="*/ 71 h 400"/>
              <a:gd name="T4" fmla="*/ 1070 w 1302"/>
              <a:gd name="T5" fmla="*/ 329 h 400"/>
              <a:gd name="T6" fmla="*/ 232 w 1302"/>
              <a:gd name="T7" fmla="*/ 329 h 400"/>
              <a:gd name="T8" fmla="*/ 232 w 1302"/>
              <a:gd name="T9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400">
                <a:moveTo>
                  <a:pt x="232" y="71"/>
                </a:moveTo>
                <a:cubicBezTo>
                  <a:pt x="463" y="0"/>
                  <a:pt x="839" y="0"/>
                  <a:pt x="1070" y="71"/>
                </a:cubicBezTo>
                <a:cubicBezTo>
                  <a:pt x="1302" y="142"/>
                  <a:pt x="1302" y="258"/>
                  <a:pt x="1070" y="329"/>
                </a:cubicBezTo>
                <a:cubicBezTo>
                  <a:pt x="839" y="400"/>
                  <a:pt x="463" y="400"/>
                  <a:pt x="232" y="329"/>
                </a:cubicBezTo>
                <a:cubicBezTo>
                  <a:pt x="0" y="258"/>
                  <a:pt x="0" y="142"/>
                  <a:pt x="232" y="7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4020687" y="4036576"/>
            <a:ext cx="1347589" cy="414958"/>
          </a:xfrm>
          <a:prstGeom prst="line">
            <a:avLst/>
          </a:pr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6943888" y="3149139"/>
            <a:ext cx="1298287" cy="400578"/>
          </a:xfrm>
          <a:prstGeom prst="line">
            <a:avLst/>
          </a:pr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 flipV="1">
            <a:off x="4020687" y="3149139"/>
            <a:ext cx="1347589" cy="417012"/>
          </a:xfrm>
          <a:prstGeom prst="line">
            <a:avLst/>
          </a:pr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6943888" y="4050956"/>
            <a:ext cx="1298287" cy="400578"/>
          </a:xfrm>
          <a:prstGeom prst="line">
            <a:avLst/>
          </a:prstGeom>
          <a:noFill/>
          <a:ln w="9525" cap="flat">
            <a:solidFill>
              <a:schemeClr val="bg2">
                <a:lumMod val="50000"/>
              </a:schemeClr>
            </a:solidFill>
            <a:prstDash val="dash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10081" y="2003468"/>
            <a:ext cx="616941" cy="1018701"/>
            <a:chOff x="8066088" y="2327276"/>
            <a:chExt cx="719137" cy="1187450"/>
          </a:xfrm>
          <a:solidFill>
            <a:schemeClr val="tx2"/>
          </a:solidFill>
        </p:grpSpPr>
        <p:sp>
          <p:nvSpPr>
            <p:cNvPr id="37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rgbClr val="756271"/>
            </a:solidFill>
            <a:ln w="19050" cap="flat">
              <a:solidFill>
                <a:schemeClr val="bg2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260327" y="2431982"/>
              <a:ext cx="460035" cy="6098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77564" y="2125237"/>
            <a:ext cx="1406386" cy="1672018"/>
            <a:chOff x="6077564" y="2125237"/>
            <a:chExt cx="1406386" cy="1672018"/>
          </a:xfrm>
        </p:grpSpPr>
        <p:grpSp>
          <p:nvGrpSpPr>
            <p:cNvPr id="33" name="组合 32"/>
            <p:cNvGrpSpPr/>
            <p:nvPr/>
          </p:nvGrpSpPr>
          <p:grpSpPr>
            <a:xfrm>
              <a:off x="6077564" y="2125237"/>
              <a:ext cx="1406386" cy="1672018"/>
              <a:chOff x="6205538" y="2856647"/>
              <a:chExt cx="1156365" cy="1374775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4" name="Freeform 19"/>
              <p:cNvSpPr/>
              <p:nvPr/>
            </p:nvSpPr>
            <p:spPr bwMode="auto">
              <a:xfrm>
                <a:off x="6280149" y="2856647"/>
                <a:ext cx="1081754" cy="743828"/>
              </a:xfrm>
              <a:custGeom>
                <a:avLst/>
                <a:gdLst>
                  <a:gd name="T0" fmla="*/ 976 w 976"/>
                  <a:gd name="T1" fmla="*/ 0 h 667"/>
                  <a:gd name="T2" fmla="*/ 0 w 976"/>
                  <a:gd name="T3" fmla="*/ 0 h 667"/>
                  <a:gd name="T4" fmla="*/ 0 w 976"/>
                  <a:gd name="T5" fmla="*/ 667 h 667"/>
                  <a:gd name="T6" fmla="*/ 976 w 976"/>
                  <a:gd name="T7" fmla="*/ 667 h 667"/>
                  <a:gd name="T8" fmla="*/ 666 w 976"/>
                  <a:gd name="T9" fmla="*/ 334 h 667"/>
                  <a:gd name="T10" fmla="*/ 976 w 976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6" h="667">
                    <a:moveTo>
                      <a:pt x="976" y="0"/>
                    </a:moveTo>
                    <a:lnTo>
                      <a:pt x="0" y="0"/>
                    </a:lnTo>
                    <a:lnTo>
                      <a:pt x="0" y="667"/>
                    </a:lnTo>
                    <a:lnTo>
                      <a:pt x="976" y="667"/>
                    </a:lnTo>
                    <a:lnTo>
                      <a:pt x="666" y="334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5ABB93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6205538" y="2856647"/>
                <a:ext cx="53975" cy="1374775"/>
              </a:xfrm>
              <a:prstGeom prst="rect">
                <a:avLst/>
              </a:prstGeom>
              <a:solidFill>
                <a:srgbClr val="5ABB93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6275256" y="2196827"/>
              <a:ext cx="7728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11813" y="2003468"/>
            <a:ext cx="616941" cy="1018701"/>
            <a:chOff x="8066088" y="2327276"/>
            <a:chExt cx="719137" cy="1187450"/>
          </a:xfrm>
        </p:grpSpPr>
        <p:sp>
          <p:nvSpPr>
            <p:cNvPr id="41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rgbClr val="F2B973"/>
            </a:solidFill>
            <a:ln w="19050" cap="flat">
              <a:solidFill>
                <a:schemeClr val="bg2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225872" y="2431982"/>
              <a:ext cx="460035" cy="609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10081" y="3499076"/>
            <a:ext cx="616941" cy="1018701"/>
            <a:chOff x="8066088" y="2327276"/>
            <a:chExt cx="719137" cy="1187450"/>
          </a:xfrm>
        </p:grpSpPr>
        <p:sp>
          <p:nvSpPr>
            <p:cNvPr id="44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rgbClr val="EF5B43"/>
            </a:solidFill>
            <a:ln w="19050" cap="flat">
              <a:solidFill>
                <a:schemeClr val="bg2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203780" y="2431982"/>
              <a:ext cx="460035" cy="609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11813" y="3499076"/>
            <a:ext cx="616941" cy="1018701"/>
            <a:chOff x="8066088" y="2327276"/>
            <a:chExt cx="719137" cy="1187450"/>
          </a:xfrm>
        </p:grpSpPr>
        <p:sp>
          <p:nvSpPr>
            <p:cNvPr id="47" name="Freeform 23"/>
            <p:cNvSpPr/>
            <p:nvPr/>
          </p:nvSpPr>
          <p:spPr bwMode="auto">
            <a:xfrm>
              <a:off x="8066088" y="2327276"/>
              <a:ext cx="719137" cy="1187450"/>
            </a:xfrm>
            <a:custGeom>
              <a:avLst/>
              <a:gdLst>
                <a:gd name="T0" fmla="*/ 420 w 840"/>
                <a:gd name="T1" fmla="*/ 0 h 1380"/>
                <a:gd name="T2" fmla="*/ 840 w 840"/>
                <a:gd name="T3" fmla="*/ 420 h 1380"/>
                <a:gd name="T4" fmla="*/ 717 w 840"/>
                <a:gd name="T5" fmla="*/ 802 h 1380"/>
                <a:gd name="T6" fmla="*/ 420 w 840"/>
                <a:gd name="T7" fmla="*/ 1380 h 1380"/>
                <a:gd name="T8" fmla="*/ 122 w 840"/>
                <a:gd name="T9" fmla="*/ 800 h 1380"/>
                <a:gd name="T10" fmla="*/ 0 w 840"/>
                <a:gd name="T11" fmla="*/ 420 h 1380"/>
                <a:gd name="T12" fmla="*/ 420 w 840"/>
                <a:gd name="T1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380">
                  <a:moveTo>
                    <a:pt x="420" y="0"/>
                  </a:moveTo>
                  <a:cubicBezTo>
                    <a:pt x="652" y="0"/>
                    <a:pt x="840" y="188"/>
                    <a:pt x="840" y="420"/>
                  </a:cubicBezTo>
                  <a:cubicBezTo>
                    <a:pt x="840" y="536"/>
                    <a:pt x="779" y="686"/>
                    <a:pt x="717" y="802"/>
                  </a:cubicBezTo>
                  <a:lnTo>
                    <a:pt x="420" y="1380"/>
                  </a:lnTo>
                  <a:lnTo>
                    <a:pt x="122" y="800"/>
                  </a:lnTo>
                  <a:cubicBezTo>
                    <a:pt x="74" y="708"/>
                    <a:pt x="9" y="531"/>
                    <a:pt x="0" y="420"/>
                  </a:cubicBezTo>
                  <a:cubicBezTo>
                    <a:pt x="0" y="188"/>
                    <a:pt x="188" y="0"/>
                    <a:pt x="420" y="0"/>
                  </a:cubicBezTo>
                  <a:close/>
                </a:path>
              </a:pathLst>
            </a:custGeom>
            <a:solidFill>
              <a:srgbClr val="858976"/>
            </a:solidFill>
            <a:ln w="19050" cap="flat">
              <a:solidFill>
                <a:schemeClr val="bg2"/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203398" y="2431982"/>
              <a:ext cx="460035" cy="609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42"/>
          <p:cNvSpPr txBox="1"/>
          <p:nvPr/>
        </p:nvSpPr>
        <p:spPr>
          <a:xfrm>
            <a:off x="1185748" y="357701"/>
            <a:ext cx="401480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Sensetime</a:t>
            </a:r>
            <a:r>
              <a:rPr lang="en-US" altLang="zh-CN" b="0" dirty="0">
                <a:solidFill>
                  <a:srgbClr val="756271"/>
                </a:solidFill>
              </a:rPr>
              <a:t> - Workflow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A4EB2A25-2C6E-4D20-9F1F-912CB9BEAD0E}"/>
              </a:ext>
            </a:extLst>
          </p:cNvPr>
          <p:cNvSpPr/>
          <p:nvPr/>
        </p:nvSpPr>
        <p:spPr>
          <a:xfrm>
            <a:off x="9380826" y="5124355"/>
            <a:ext cx="223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word cloud in Python </a:t>
            </a:r>
            <a:endParaRPr lang="zh-CN" altLang="en-US" dirty="0"/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xmlns="" id="{CEEE8E18-49C7-4FAE-B4CA-9FF7575B139F}"/>
              </a:ext>
            </a:extLst>
          </p:cNvPr>
          <p:cNvSpPr txBox="1"/>
          <p:nvPr/>
        </p:nvSpPr>
        <p:spPr>
          <a:xfrm>
            <a:off x="1377896" y="4911904"/>
            <a:ext cx="2679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sz="2000" b="1" dirty="0"/>
              <a:t>Keywords generation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731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24650" y="1429363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34645" y="1322540"/>
            <a:ext cx="433127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 crawled the news in the official website, we crawled the news between </a:t>
            </a:r>
            <a:r>
              <a:rPr lang="en-US" altLang="zh-CN" sz="2400" dirty="0" err="1"/>
              <a:t>Sensetime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YiTu</a:t>
            </a:r>
            <a:r>
              <a:rPr lang="en-US" altLang="zh-CN" sz="2400" dirty="0"/>
              <a:t> from 2017-2019. </a:t>
            </a:r>
            <a:endParaRPr lang="zh-CN" altLang="zh-CN" sz="2400" dirty="0"/>
          </a:p>
        </p:txBody>
      </p:sp>
      <p:sp>
        <p:nvSpPr>
          <p:cNvPr id="22" name="TextBox 42"/>
          <p:cNvSpPr txBox="1"/>
          <p:nvPr/>
        </p:nvSpPr>
        <p:spPr>
          <a:xfrm>
            <a:off x="1228127" y="322340"/>
            <a:ext cx="3649369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sz="3200" dirty="0"/>
              <a:t>Data source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9422BB9-2CEE-48BF-B13A-15546D72D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6" y="421986"/>
            <a:ext cx="5234143" cy="3370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B647C00-A922-412D-966A-60D70FBF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96" y="3267414"/>
            <a:ext cx="5761826" cy="32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6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61025" y="1465950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17308" y="1383061"/>
            <a:ext cx="461966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We use </a:t>
            </a:r>
            <a:r>
              <a:rPr lang="en-US" altLang="zh-CN" sz="2400" b="1" dirty="0"/>
              <a:t>Beautiful Soup </a:t>
            </a:r>
            <a:r>
              <a:rPr lang="en-US" altLang="zh-CN" sz="2400" dirty="0"/>
              <a:t>(HTML parsers) , </a:t>
            </a:r>
            <a:r>
              <a:rPr lang="en-US" altLang="zh-CN" sz="2400" b="1" dirty="0"/>
              <a:t>request</a:t>
            </a:r>
            <a:r>
              <a:rPr lang="en-US" altLang="zh-CN" sz="2400" dirty="0"/>
              <a:t> package in python to crawl news in </a:t>
            </a:r>
            <a:r>
              <a:rPr lang="en-US" altLang="zh-CN" sz="2400" dirty="0" err="1"/>
              <a:t>Sensetime</a:t>
            </a:r>
            <a:endParaRPr lang="zh-CN" altLang="zh-CN" sz="3200" dirty="0"/>
          </a:p>
        </p:txBody>
      </p:sp>
      <p:sp>
        <p:nvSpPr>
          <p:cNvPr id="22" name="TextBox 42"/>
          <p:cNvSpPr txBox="1"/>
          <p:nvPr/>
        </p:nvSpPr>
        <p:spPr>
          <a:xfrm>
            <a:off x="1406921" y="294704"/>
            <a:ext cx="3649369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sz="3200" dirty="0"/>
              <a:t>Crawling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D8DF451-E30F-4283-806B-A6BDCFA38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925" y="294704"/>
            <a:ext cx="4972050" cy="49053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923A05-13CC-4C6B-827C-1BB81D1D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32" y="3179305"/>
            <a:ext cx="4331270" cy="33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5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99367" y="1518389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56759" y="1411566"/>
            <a:ext cx="433127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Extract the word according to Rake, an open source algorithm from </a:t>
            </a:r>
            <a:r>
              <a:rPr lang="en-US" altLang="zh-CN" sz="2400" dirty="0" err="1"/>
              <a:t>Github</a:t>
            </a:r>
            <a:r>
              <a:rPr lang="en-US" altLang="zh-CN" sz="2400" dirty="0"/>
              <a:t>. We extract keyword for every company each year</a:t>
            </a:r>
            <a:endParaRPr lang="zh-CN" altLang="zh-CN" sz="4400" dirty="0"/>
          </a:p>
        </p:txBody>
      </p:sp>
      <p:sp>
        <p:nvSpPr>
          <p:cNvPr id="22" name="TextBox 42"/>
          <p:cNvSpPr txBox="1"/>
          <p:nvPr/>
        </p:nvSpPr>
        <p:spPr>
          <a:xfrm>
            <a:off x="1353912" y="294704"/>
            <a:ext cx="4437288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Keyword generation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E9236C5-39B2-4CC0-851E-140D57FF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6" y="377323"/>
            <a:ext cx="5339797" cy="47401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2ED0D9-797C-4E66-B3BA-0BE94BB8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95" y="3298388"/>
            <a:ext cx="5628343" cy="31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0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99367" y="1518389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60634" y="1394948"/>
            <a:ext cx="4331270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use </a:t>
            </a:r>
            <a:r>
              <a:rPr lang="en-US" altLang="zh-CN" sz="2800" dirty="0" err="1"/>
              <a:t>wordcloud</a:t>
            </a:r>
            <a:r>
              <a:rPr lang="en-US" altLang="zh-CN" sz="2800" dirty="0"/>
              <a:t> in Python visualize the result</a:t>
            </a:r>
            <a:endParaRPr lang="zh-CN" altLang="zh-CN" sz="6000" dirty="0"/>
          </a:p>
        </p:txBody>
      </p:sp>
      <p:sp>
        <p:nvSpPr>
          <p:cNvPr id="22" name="TextBox 42"/>
          <p:cNvSpPr txBox="1"/>
          <p:nvPr/>
        </p:nvSpPr>
        <p:spPr>
          <a:xfrm>
            <a:off x="1360634" y="370333"/>
            <a:ext cx="443728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Data visualization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63AE8C-673B-4A47-84B7-0E01505A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08" y="801220"/>
            <a:ext cx="6653025" cy="47148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252A3CD-9866-4534-8AB4-EEE80F0179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69" y="3298388"/>
            <a:ext cx="3357797" cy="302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559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97197" y="2374494"/>
            <a:ext cx="6489833" cy="2180035"/>
          </a:xfrm>
          <a:prstGeom prst="rect">
            <a:avLst/>
          </a:prstGeom>
          <a:noFill/>
          <a:ln w="63500">
            <a:solidFill>
              <a:srgbClr val="5AB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2463" y="2374494"/>
            <a:ext cx="221227" cy="2182761"/>
          </a:xfrm>
          <a:prstGeom prst="rect">
            <a:avLst/>
          </a:prstGeom>
          <a:solidFill>
            <a:srgbClr val="5A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19764056">
            <a:off x="2096300" y="1371843"/>
            <a:ext cx="2026436" cy="1887315"/>
            <a:chOff x="1164" y="687"/>
            <a:chExt cx="3219" cy="2998"/>
          </a:xfrm>
          <a:solidFill>
            <a:srgbClr val="5ABB93"/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25200" y="2430871"/>
            <a:ext cx="5961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5A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conclusion</a:t>
            </a: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-1825395" y="2343771"/>
            <a:ext cx="2270025" cy="902459"/>
            <a:chOff x="5604327" y="1072832"/>
            <a:chExt cx="3149600" cy="1117600"/>
          </a:xfrm>
        </p:grpSpPr>
        <p:sp>
          <p:nvSpPr>
            <p:cNvPr id="9" name="矩形 8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603138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Yewno</a:t>
            </a:r>
            <a:r>
              <a:rPr lang="en-US" altLang="zh-CN" b="0" dirty="0">
                <a:solidFill>
                  <a:srgbClr val="756271"/>
                </a:solidFill>
              </a:rPr>
              <a:t> 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331441A-0C1D-644F-B408-885CF600E4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745690"/>
            <a:ext cx="9097107" cy="5930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561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603138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Yewno</a:t>
            </a:r>
            <a:r>
              <a:rPr lang="en-US" altLang="zh-CN" b="0" dirty="0">
                <a:solidFill>
                  <a:srgbClr val="756271"/>
                </a:solidFill>
              </a:rPr>
              <a:t> 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AF7585F-0BCB-4C25-9793-9A67C9ED12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34" y="1411553"/>
            <a:ext cx="6344966" cy="3773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725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268361"/>
            <a:ext cx="4761273" cy="4321278"/>
            <a:chOff x="0" y="0"/>
            <a:chExt cx="4761273" cy="6866577"/>
          </a:xfrm>
          <a:solidFill>
            <a:srgbClr val="5ABB93"/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4224063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530216" y="0"/>
              <a:ext cx="231057" cy="6866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1321218" y="2020056"/>
            <a:ext cx="1581626" cy="1575822"/>
            <a:chOff x="1709739" y="2636838"/>
            <a:chExt cx="1590160" cy="1584325"/>
          </a:xfrm>
          <a:solidFill>
            <a:srgbClr val="EBE9D0"/>
          </a:solidFill>
          <a:effectLst/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b="1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26897" y="3967343"/>
            <a:ext cx="297729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EBE9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5400" b="1" dirty="0">
              <a:solidFill>
                <a:srgbClr val="EBE9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48078" y="1329835"/>
            <a:ext cx="485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48077" y="2485669"/>
            <a:ext cx="452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 introduction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848077" y="3691085"/>
            <a:ext cx="221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Workflow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17619" y="4876437"/>
            <a:ext cx="547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and conclusion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 rot="5400000">
            <a:off x="-1825395" y="2343771"/>
            <a:ext cx="2270025" cy="902459"/>
            <a:chOff x="5604327" y="1072832"/>
            <a:chExt cx="3149600" cy="1117600"/>
          </a:xfrm>
        </p:grpSpPr>
        <p:sp>
          <p:nvSpPr>
            <p:cNvPr id="47" name="矩形 46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22376" y="1268362"/>
            <a:ext cx="769275" cy="769278"/>
            <a:chOff x="5722376" y="1268362"/>
            <a:chExt cx="769275" cy="769278"/>
          </a:xfrm>
        </p:grpSpPr>
        <p:sp>
          <p:nvSpPr>
            <p:cNvPr id="17" name="椭圆 16"/>
            <p:cNvSpPr/>
            <p:nvPr/>
          </p:nvSpPr>
          <p:spPr>
            <a:xfrm>
              <a:off x="5722376" y="1268362"/>
              <a:ext cx="769275" cy="769278"/>
            </a:xfrm>
            <a:prstGeom prst="ellipse">
              <a:avLst/>
            </a:prstGeom>
            <a:solidFill>
              <a:srgbClr val="75627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742159" y="1358966"/>
              <a:ext cx="7297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722376" y="2450564"/>
            <a:ext cx="769275" cy="769278"/>
            <a:chOff x="5722376" y="2450564"/>
            <a:chExt cx="769275" cy="769278"/>
          </a:xfrm>
        </p:grpSpPr>
        <p:sp>
          <p:nvSpPr>
            <p:cNvPr id="18" name="椭圆 17"/>
            <p:cNvSpPr/>
            <p:nvPr/>
          </p:nvSpPr>
          <p:spPr>
            <a:xfrm>
              <a:off x="5722376" y="2450564"/>
              <a:ext cx="769275" cy="769278"/>
            </a:xfrm>
            <a:prstGeom prst="ellipse">
              <a:avLst/>
            </a:prstGeom>
            <a:solidFill>
              <a:srgbClr val="EF5B4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736441" y="2527909"/>
              <a:ext cx="7297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2377" y="3632765"/>
            <a:ext cx="769275" cy="769278"/>
            <a:chOff x="5722377" y="3632765"/>
            <a:chExt cx="769275" cy="769278"/>
          </a:xfrm>
        </p:grpSpPr>
        <p:sp>
          <p:nvSpPr>
            <p:cNvPr id="19" name="椭圆 18"/>
            <p:cNvSpPr/>
            <p:nvPr/>
          </p:nvSpPr>
          <p:spPr>
            <a:xfrm>
              <a:off x="5722377" y="3632765"/>
              <a:ext cx="769275" cy="769278"/>
            </a:xfrm>
            <a:prstGeom prst="ellipse">
              <a:avLst/>
            </a:prstGeom>
            <a:solidFill>
              <a:srgbClr val="F2B97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747879" y="3717273"/>
              <a:ext cx="7297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722373" y="4814964"/>
            <a:ext cx="769275" cy="769278"/>
            <a:chOff x="5722373" y="4814964"/>
            <a:chExt cx="769275" cy="769278"/>
          </a:xfrm>
        </p:grpSpPr>
        <p:sp>
          <p:nvSpPr>
            <p:cNvPr id="20" name="椭圆 19"/>
            <p:cNvSpPr/>
            <p:nvPr/>
          </p:nvSpPr>
          <p:spPr>
            <a:xfrm>
              <a:off x="5722373" y="4814964"/>
              <a:ext cx="769275" cy="769278"/>
            </a:xfrm>
            <a:prstGeom prst="ellipse">
              <a:avLst/>
            </a:prstGeom>
            <a:solidFill>
              <a:srgbClr val="85897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761947" y="4890673"/>
              <a:ext cx="7297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3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51214" y="1252694"/>
            <a:ext cx="4046440" cy="54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26" tIns="17112" rIns="34226" bIns="17112">
            <a:spAutoFit/>
          </a:bodyPr>
          <a:lstStyle/>
          <a:p>
            <a:pPr algn="r" defTabSz="814070">
              <a:lnSpc>
                <a:spcPct val="130000"/>
              </a:lnSpc>
            </a:pPr>
            <a:r>
              <a:rPr lang="en-US" altLang="zh-CN" sz="2800" b="1" dirty="0">
                <a:solidFill>
                  <a:srgbClr val="EF5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Vertical comparison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1221788" y="354987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 smtClean="0">
                <a:solidFill>
                  <a:srgbClr val="756271"/>
                </a:solidFill>
              </a:rPr>
              <a:t>Sensetime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pic>
        <p:nvPicPr>
          <p:cNvPr id="2051" name="图片 1">
            <a:extLst>
              <a:ext uri="{FF2B5EF4-FFF2-40B4-BE49-F238E27FC236}">
                <a16:creationId xmlns:a16="http://schemas.microsoft.com/office/drawing/2014/main" xmlns="" id="{AC0EA297-BF7F-4DA3-B4D4-14B7C89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6" y="2711473"/>
            <a:ext cx="3200212" cy="27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2">
            <a:extLst>
              <a:ext uri="{FF2B5EF4-FFF2-40B4-BE49-F238E27FC236}">
                <a16:creationId xmlns:a16="http://schemas.microsoft.com/office/drawing/2014/main" xmlns="" id="{47503801-612F-42AC-820B-D36015D4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73" y="2711473"/>
            <a:ext cx="3183370" cy="27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3">
            <a:extLst>
              <a:ext uri="{FF2B5EF4-FFF2-40B4-BE49-F238E27FC236}">
                <a16:creationId xmlns:a16="http://schemas.microsoft.com/office/drawing/2014/main" xmlns="" id="{561C6F4B-32A2-46DE-AAA1-959C8D1A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90" y="2747392"/>
            <a:ext cx="3183370" cy="27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xmlns="" id="{4C02AECF-A2DD-44B3-B7A3-33C205D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524" y="2311410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2017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1ECB1CE8-2F5A-4AAD-BEB8-00E6FC34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434" y="1997082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2018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xmlns="" id="{A4ECF299-40D3-4E34-9BB1-7E763494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301" y="2003761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2019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2B4D5F11-7799-4480-B920-39C13B88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25E10E54-2648-4B38-8094-FCDB1CEE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A2C45D66-88B1-4975-8ED7-810C5A20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C4E7ED8D-4EC8-4F60-A321-6CD21FA9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23E4EB6D-AA4C-4E32-998D-71206A0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6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51214" y="1252694"/>
            <a:ext cx="4046440" cy="54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26" tIns="17112" rIns="34226" bIns="17112">
            <a:spAutoFit/>
          </a:bodyPr>
          <a:lstStyle/>
          <a:p>
            <a:pPr algn="r" defTabSz="814070">
              <a:lnSpc>
                <a:spcPct val="130000"/>
              </a:lnSpc>
            </a:pPr>
            <a:r>
              <a:rPr lang="en-US" altLang="zh-CN" sz="2800" b="1" dirty="0">
                <a:solidFill>
                  <a:srgbClr val="EF5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Cross comparison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1221788" y="354987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 smtClean="0">
                <a:solidFill>
                  <a:srgbClr val="756271"/>
                </a:solidFill>
              </a:rPr>
              <a:t>Sensetime</a:t>
            </a:r>
            <a:r>
              <a:rPr lang="en-US" altLang="zh-CN" b="0" dirty="0" smtClean="0">
                <a:solidFill>
                  <a:srgbClr val="756271"/>
                </a:solidFill>
              </a:rPr>
              <a:t> </a:t>
            </a:r>
            <a:r>
              <a:rPr lang="en-US" altLang="zh-CN" b="0" dirty="0">
                <a:solidFill>
                  <a:srgbClr val="756271"/>
                </a:solidFill>
              </a:rPr>
              <a:t>&amp; </a:t>
            </a:r>
            <a:r>
              <a:rPr lang="en-US" altLang="zh-CN" b="0" dirty="0" err="1">
                <a:solidFill>
                  <a:srgbClr val="756271"/>
                </a:solidFill>
              </a:rPr>
              <a:t>Yitu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pic>
        <p:nvPicPr>
          <p:cNvPr id="2051" name="图片 1">
            <a:extLst>
              <a:ext uri="{FF2B5EF4-FFF2-40B4-BE49-F238E27FC236}">
                <a16:creationId xmlns:a16="http://schemas.microsoft.com/office/drawing/2014/main" xmlns="" id="{AC0EA297-BF7F-4DA3-B4D4-14B7C89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75" y="2535811"/>
            <a:ext cx="375365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xmlns="" id="{4C02AECF-A2DD-44B3-B7A3-33C205D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26" y="2000249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2017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2B4D5F11-7799-4480-B920-39C13B88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25E10E54-2648-4B38-8094-FCDB1CEE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A2C45D66-88B1-4975-8ED7-810C5A20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C4E7ED8D-4EC8-4F60-A321-6CD21FA9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23E4EB6D-AA4C-4E32-998D-71206A0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10D84F5-D3DF-4CEC-9B33-ED45691F63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90" y="2535813"/>
            <a:ext cx="3553924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841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51214" y="1252694"/>
            <a:ext cx="4046440" cy="54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26" tIns="17112" rIns="34226" bIns="17112">
            <a:spAutoFit/>
          </a:bodyPr>
          <a:lstStyle/>
          <a:p>
            <a:pPr algn="r" defTabSz="814070">
              <a:lnSpc>
                <a:spcPct val="130000"/>
              </a:lnSpc>
            </a:pPr>
            <a:r>
              <a:rPr lang="en-US" altLang="zh-CN" sz="2800" b="1" dirty="0">
                <a:solidFill>
                  <a:srgbClr val="EF5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Cross comparison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1221788" y="354987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 smtClean="0">
                <a:solidFill>
                  <a:srgbClr val="756271"/>
                </a:solidFill>
              </a:rPr>
              <a:t>Sensetime</a:t>
            </a:r>
            <a:r>
              <a:rPr lang="en-US" altLang="zh-CN" b="0" dirty="0" smtClean="0">
                <a:solidFill>
                  <a:srgbClr val="756271"/>
                </a:solidFill>
              </a:rPr>
              <a:t> </a:t>
            </a:r>
            <a:r>
              <a:rPr lang="en-US" altLang="zh-CN" b="0" dirty="0">
                <a:solidFill>
                  <a:srgbClr val="756271"/>
                </a:solidFill>
              </a:rPr>
              <a:t>&amp; </a:t>
            </a:r>
            <a:r>
              <a:rPr lang="en-US" altLang="zh-CN" b="0" dirty="0" err="1">
                <a:solidFill>
                  <a:srgbClr val="756271"/>
                </a:solidFill>
              </a:rPr>
              <a:t>Yitu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sp>
        <p:nvSpPr>
          <p:cNvPr id="27" name="文本框 2">
            <a:extLst>
              <a:ext uri="{FF2B5EF4-FFF2-40B4-BE49-F238E27FC236}">
                <a16:creationId xmlns:a16="http://schemas.microsoft.com/office/drawing/2014/main" xmlns="" id="{4C02AECF-A2DD-44B3-B7A3-33C205D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26" y="2000249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2018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2B4D5F11-7799-4480-B920-39C13B88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25E10E54-2648-4B38-8094-FCDB1CEE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A2C45D66-88B1-4975-8ED7-810C5A20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C4E7ED8D-4EC8-4F60-A321-6CD21FA9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23E4EB6D-AA4C-4E32-998D-71206A0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83D4D06-841B-4E7E-AB3B-7406A16901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30" y="2574895"/>
            <a:ext cx="3621004" cy="326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0C17B7E-02A9-4371-A69C-3A0665AB45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73" y="2588333"/>
            <a:ext cx="3654513" cy="325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27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51214" y="1252694"/>
            <a:ext cx="4046440" cy="54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26" tIns="17112" rIns="34226" bIns="17112">
            <a:spAutoFit/>
          </a:bodyPr>
          <a:lstStyle/>
          <a:p>
            <a:pPr algn="r" defTabSz="814070">
              <a:lnSpc>
                <a:spcPct val="130000"/>
              </a:lnSpc>
            </a:pPr>
            <a:r>
              <a:rPr lang="en-US" altLang="zh-CN" sz="2800" b="1" dirty="0">
                <a:solidFill>
                  <a:srgbClr val="EF5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Cross comparison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1221788" y="354987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 smtClean="0">
                <a:solidFill>
                  <a:srgbClr val="756271"/>
                </a:solidFill>
              </a:rPr>
              <a:t>Sensetime</a:t>
            </a:r>
            <a:r>
              <a:rPr lang="en-US" altLang="zh-CN" b="0" dirty="0" smtClean="0">
                <a:solidFill>
                  <a:srgbClr val="756271"/>
                </a:solidFill>
              </a:rPr>
              <a:t> </a:t>
            </a:r>
            <a:r>
              <a:rPr lang="en-US" altLang="zh-CN" b="0" dirty="0">
                <a:solidFill>
                  <a:srgbClr val="756271"/>
                </a:solidFill>
              </a:rPr>
              <a:t>&amp; </a:t>
            </a:r>
            <a:r>
              <a:rPr lang="en-US" altLang="zh-CN" b="0" dirty="0" err="1">
                <a:solidFill>
                  <a:srgbClr val="756271"/>
                </a:solidFill>
              </a:rPr>
              <a:t>Yitu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  <p:sp>
        <p:nvSpPr>
          <p:cNvPr id="27" name="文本框 2">
            <a:extLst>
              <a:ext uri="{FF2B5EF4-FFF2-40B4-BE49-F238E27FC236}">
                <a16:creationId xmlns:a16="http://schemas.microsoft.com/office/drawing/2014/main" xmlns="" id="{4C02AECF-A2DD-44B3-B7A3-33C205D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26" y="2000249"/>
            <a:ext cx="789947" cy="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2019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xmlns="" id="{2B4D5F11-7799-4480-B920-39C13B88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25E10E54-2648-4B38-8094-FCDB1CEE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A2C45D66-88B1-4975-8ED7-810C5A20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C4E7ED8D-4EC8-4F60-A321-6CD21FA9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23E4EB6D-AA4C-4E32-998D-71206A0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图片 15">
            <a:extLst>
              <a:ext uri="{FF2B5EF4-FFF2-40B4-BE49-F238E27FC236}">
                <a16:creationId xmlns:a16="http://schemas.microsoft.com/office/drawing/2014/main" xmlns="" id="{1E58130F-CBD6-44B5-A831-E6B8A1085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31" y="2650084"/>
            <a:ext cx="378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图片 6">
            <a:extLst>
              <a:ext uri="{FF2B5EF4-FFF2-40B4-BE49-F238E27FC236}">
                <a16:creationId xmlns:a16="http://schemas.microsoft.com/office/drawing/2014/main" xmlns="" id="{9B5F99EE-E97E-4DCE-890B-281C6943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73" y="2650084"/>
            <a:ext cx="378335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1AAAA952-8C14-44A5-801C-F3F6951A8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631" y="21928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956DDE4-9799-4233-8388-2A2AE1A6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631" y="419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25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2001362" y="4572875"/>
            <a:ext cx="84624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rgbClr val="75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5051233" y="888654"/>
            <a:ext cx="2089535" cy="3289479"/>
            <a:chOff x="2207" y="-324"/>
            <a:chExt cx="1461" cy="2300"/>
          </a:xfrm>
        </p:grpSpPr>
        <p:sp>
          <p:nvSpPr>
            <p:cNvPr id="35" name="Freeform 5"/>
            <p:cNvSpPr/>
            <p:nvPr/>
          </p:nvSpPr>
          <p:spPr bwMode="auto">
            <a:xfrm>
              <a:off x="2362" y="-55"/>
              <a:ext cx="1046" cy="1722"/>
            </a:xfrm>
            <a:custGeom>
              <a:avLst/>
              <a:gdLst>
                <a:gd name="T0" fmla="*/ 694 w 694"/>
                <a:gd name="T1" fmla="*/ 1143 h 1143"/>
                <a:gd name="T2" fmla="*/ 0 w 694"/>
                <a:gd name="T3" fmla="*/ 917 h 1143"/>
                <a:gd name="T4" fmla="*/ 0 w 694"/>
                <a:gd name="T5" fmla="*/ 129 h 1143"/>
                <a:gd name="T6" fmla="*/ 0 w 694"/>
                <a:gd name="T7" fmla="*/ 0 h 1143"/>
                <a:gd name="T8" fmla="*/ 6 w 694"/>
                <a:gd name="T9" fmla="*/ 3 h 1143"/>
                <a:gd name="T10" fmla="*/ 51 w 694"/>
                <a:gd name="T11" fmla="*/ 22 h 1143"/>
                <a:gd name="T12" fmla="*/ 694 w 694"/>
                <a:gd name="T13" fmla="*/ 231 h 1143"/>
                <a:gd name="T14" fmla="*/ 694 w 694"/>
                <a:gd name="T15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4" h="1143">
                  <a:moveTo>
                    <a:pt x="694" y="1143"/>
                  </a:moveTo>
                  <a:cubicBezTo>
                    <a:pt x="0" y="917"/>
                    <a:pt x="0" y="917"/>
                    <a:pt x="0" y="9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25" y="15"/>
                    <a:pt x="50" y="22"/>
                    <a:pt x="51" y="22"/>
                  </a:cubicBezTo>
                  <a:cubicBezTo>
                    <a:pt x="694" y="231"/>
                    <a:pt x="694" y="231"/>
                    <a:pt x="694" y="231"/>
                  </a:cubicBezTo>
                  <a:lnTo>
                    <a:pt x="694" y="1143"/>
                  </a:ln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2315" y="-324"/>
              <a:ext cx="1353" cy="2048"/>
            </a:xfrm>
            <a:custGeom>
              <a:avLst/>
              <a:gdLst>
                <a:gd name="T0" fmla="*/ 886 w 897"/>
                <a:gd name="T1" fmla="*/ 244 h 1360"/>
                <a:gd name="T2" fmla="*/ 161 w 897"/>
                <a:gd name="T3" fmla="*/ 7 h 1360"/>
                <a:gd name="T4" fmla="*/ 158 w 897"/>
                <a:gd name="T5" fmla="*/ 7 h 1360"/>
                <a:gd name="T6" fmla="*/ 118 w 897"/>
                <a:gd name="T7" fmla="*/ 0 h 1360"/>
                <a:gd name="T8" fmla="*/ 1 w 897"/>
                <a:gd name="T9" fmla="*/ 110 h 1360"/>
                <a:gd name="T10" fmla="*/ 0 w 897"/>
                <a:gd name="T11" fmla="*/ 114 h 1360"/>
                <a:gd name="T12" fmla="*/ 0 w 897"/>
                <a:gd name="T13" fmla="*/ 119 h 1360"/>
                <a:gd name="T14" fmla="*/ 0 w 897"/>
                <a:gd name="T15" fmla="*/ 308 h 1360"/>
                <a:gd name="T16" fmla="*/ 0 w 897"/>
                <a:gd name="T17" fmla="*/ 1107 h 1360"/>
                <a:gd name="T18" fmla="*/ 11 w 897"/>
                <a:gd name="T19" fmla="*/ 1122 h 1360"/>
                <a:gd name="T20" fmla="*/ 736 w 897"/>
                <a:gd name="T21" fmla="*/ 1359 h 1360"/>
                <a:gd name="T22" fmla="*/ 741 w 897"/>
                <a:gd name="T23" fmla="*/ 1360 h 1360"/>
                <a:gd name="T24" fmla="*/ 750 w 897"/>
                <a:gd name="T25" fmla="*/ 1357 h 1360"/>
                <a:gd name="T26" fmla="*/ 757 w 897"/>
                <a:gd name="T27" fmla="*/ 1344 h 1360"/>
                <a:gd name="T28" fmla="*/ 757 w 897"/>
                <a:gd name="T29" fmla="*/ 1179 h 1360"/>
                <a:gd name="T30" fmla="*/ 882 w 897"/>
                <a:gd name="T31" fmla="*/ 1219 h 1360"/>
                <a:gd name="T32" fmla="*/ 897 w 897"/>
                <a:gd name="T33" fmla="*/ 1204 h 1360"/>
                <a:gd name="T34" fmla="*/ 897 w 897"/>
                <a:gd name="T35" fmla="*/ 259 h 1360"/>
                <a:gd name="T36" fmla="*/ 886 w 897"/>
                <a:gd name="T37" fmla="*/ 244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7" h="1360">
                  <a:moveTo>
                    <a:pt x="886" y="244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0" y="7"/>
                    <a:pt x="159" y="7"/>
                    <a:pt x="158" y="7"/>
                  </a:cubicBezTo>
                  <a:cubicBezTo>
                    <a:pt x="144" y="3"/>
                    <a:pt x="131" y="0"/>
                    <a:pt x="118" y="0"/>
                  </a:cubicBezTo>
                  <a:cubicBezTo>
                    <a:pt x="55" y="0"/>
                    <a:pt x="6" y="48"/>
                    <a:pt x="1" y="110"/>
                  </a:cubicBezTo>
                  <a:cubicBezTo>
                    <a:pt x="1" y="111"/>
                    <a:pt x="0" y="113"/>
                    <a:pt x="0" y="1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0" y="1114"/>
                    <a:pt x="5" y="1120"/>
                    <a:pt x="11" y="1122"/>
                  </a:cubicBezTo>
                  <a:cubicBezTo>
                    <a:pt x="736" y="1359"/>
                    <a:pt x="736" y="1359"/>
                    <a:pt x="736" y="1359"/>
                  </a:cubicBezTo>
                  <a:cubicBezTo>
                    <a:pt x="738" y="1359"/>
                    <a:pt x="739" y="1360"/>
                    <a:pt x="741" y="1360"/>
                  </a:cubicBezTo>
                  <a:cubicBezTo>
                    <a:pt x="744" y="1360"/>
                    <a:pt x="748" y="1359"/>
                    <a:pt x="750" y="1357"/>
                  </a:cubicBezTo>
                  <a:cubicBezTo>
                    <a:pt x="754" y="1354"/>
                    <a:pt x="757" y="1349"/>
                    <a:pt x="757" y="1344"/>
                  </a:cubicBezTo>
                  <a:cubicBezTo>
                    <a:pt x="757" y="1179"/>
                    <a:pt x="757" y="1179"/>
                    <a:pt x="757" y="1179"/>
                  </a:cubicBezTo>
                  <a:cubicBezTo>
                    <a:pt x="879" y="1219"/>
                    <a:pt x="879" y="1219"/>
                    <a:pt x="882" y="1219"/>
                  </a:cubicBezTo>
                  <a:cubicBezTo>
                    <a:pt x="890" y="1219"/>
                    <a:pt x="897" y="1212"/>
                    <a:pt x="897" y="1204"/>
                  </a:cubicBezTo>
                  <a:cubicBezTo>
                    <a:pt x="897" y="259"/>
                    <a:pt x="897" y="259"/>
                    <a:pt x="897" y="259"/>
                  </a:cubicBezTo>
                  <a:cubicBezTo>
                    <a:pt x="897" y="252"/>
                    <a:pt x="893" y="246"/>
                    <a:pt x="886" y="244"/>
                  </a:cubicBezTo>
                  <a:close/>
                </a:path>
              </a:pathLst>
            </a:custGeom>
            <a:solidFill>
              <a:srgbClr val="75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282" y="186"/>
              <a:ext cx="543" cy="1659"/>
            </a:xfrm>
            <a:custGeom>
              <a:avLst/>
              <a:gdLst>
                <a:gd name="T0" fmla="*/ 12 w 360"/>
                <a:gd name="T1" fmla="*/ 1101 h 1101"/>
                <a:gd name="T2" fmla="*/ 9 w 360"/>
                <a:gd name="T3" fmla="*/ 1100 h 1101"/>
                <a:gd name="T4" fmla="*/ 1 w 360"/>
                <a:gd name="T5" fmla="*/ 1086 h 1101"/>
                <a:gd name="T6" fmla="*/ 337 w 360"/>
                <a:gd name="T7" fmla="*/ 9 h 1101"/>
                <a:gd name="T8" fmla="*/ 351 w 360"/>
                <a:gd name="T9" fmla="*/ 2 h 1101"/>
                <a:gd name="T10" fmla="*/ 359 w 360"/>
                <a:gd name="T11" fmla="*/ 16 h 1101"/>
                <a:gd name="T12" fmla="*/ 23 w 360"/>
                <a:gd name="T13" fmla="*/ 1093 h 1101"/>
                <a:gd name="T14" fmla="*/ 12 w 360"/>
                <a:gd name="T15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1101">
                  <a:moveTo>
                    <a:pt x="12" y="1101"/>
                  </a:moveTo>
                  <a:cubicBezTo>
                    <a:pt x="11" y="1101"/>
                    <a:pt x="10" y="1101"/>
                    <a:pt x="9" y="1100"/>
                  </a:cubicBezTo>
                  <a:cubicBezTo>
                    <a:pt x="3" y="1098"/>
                    <a:pt x="0" y="1092"/>
                    <a:pt x="1" y="1086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3"/>
                    <a:pt x="345" y="0"/>
                    <a:pt x="351" y="2"/>
                  </a:cubicBezTo>
                  <a:cubicBezTo>
                    <a:pt x="357" y="3"/>
                    <a:pt x="360" y="10"/>
                    <a:pt x="359" y="16"/>
                  </a:cubicBezTo>
                  <a:cubicBezTo>
                    <a:pt x="23" y="1093"/>
                    <a:pt x="23" y="1093"/>
                    <a:pt x="23" y="1093"/>
                  </a:cubicBezTo>
                  <a:cubicBezTo>
                    <a:pt x="21" y="1098"/>
                    <a:pt x="17" y="1101"/>
                    <a:pt x="12" y="1101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2540" y="266"/>
              <a:ext cx="544" cy="1658"/>
            </a:xfrm>
            <a:custGeom>
              <a:avLst/>
              <a:gdLst>
                <a:gd name="T0" fmla="*/ 13 w 361"/>
                <a:gd name="T1" fmla="*/ 1101 h 1101"/>
                <a:gd name="T2" fmla="*/ 10 w 361"/>
                <a:gd name="T3" fmla="*/ 1101 h 1101"/>
                <a:gd name="T4" fmla="*/ 2 w 361"/>
                <a:gd name="T5" fmla="*/ 1087 h 1101"/>
                <a:gd name="T6" fmla="*/ 338 w 361"/>
                <a:gd name="T7" fmla="*/ 9 h 1101"/>
                <a:gd name="T8" fmla="*/ 352 w 361"/>
                <a:gd name="T9" fmla="*/ 2 h 1101"/>
                <a:gd name="T10" fmla="*/ 359 w 361"/>
                <a:gd name="T11" fmla="*/ 16 h 1101"/>
                <a:gd name="T12" fmla="*/ 24 w 361"/>
                <a:gd name="T13" fmla="*/ 1093 h 1101"/>
                <a:gd name="T14" fmla="*/ 13 w 361"/>
                <a:gd name="T15" fmla="*/ 11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1101">
                  <a:moveTo>
                    <a:pt x="13" y="1101"/>
                  </a:moveTo>
                  <a:cubicBezTo>
                    <a:pt x="12" y="1101"/>
                    <a:pt x="11" y="1101"/>
                    <a:pt x="10" y="1101"/>
                  </a:cubicBezTo>
                  <a:cubicBezTo>
                    <a:pt x="4" y="1099"/>
                    <a:pt x="0" y="1093"/>
                    <a:pt x="2" y="1087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40" y="4"/>
                    <a:pt x="346" y="0"/>
                    <a:pt x="352" y="2"/>
                  </a:cubicBezTo>
                  <a:cubicBezTo>
                    <a:pt x="358" y="4"/>
                    <a:pt x="361" y="10"/>
                    <a:pt x="359" y="16"/>
                  </a:cubicBezTo>
                  <a:cubicBezTo>
                    <a:pt x="24" y="1093"/>
                    <a:pt x="24" y="1093"/>
                    <a:pt x="24" y="1093"/>
                  </a:cubicBezTo>
                  <a:cubicBezTo>
                    <a:pt x="22" y="1098"/>
                    <a:pt x="18" y="1101"/>
                    <a:pt x="13" y="1101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2763" y="293"/>
              <a:ext cx="288" cy="115"/>
            </a:xfrm>
            <a:custGeom>
              <a:avLst/>
              <a:gdLst>
                <a:gd name="T0" fmla="*/ 179 w 191"/>
                <a:gd name="T1" fmla="*/ 76 h 76"/>
                <a:gd name="T2" fmla="*/ 175 w 191"/>
                <a:gd name="T3" fmla="*/ 75 h 76"/>
                <a:gd name="T4" fmla="*/ 9 w 191"/>
                <a:gd name="T5" fmla="*/ 24 h 76"/>
                <a:gd name="T6" fmla="*/ 2 w 191"/>
                <a:gd name="T7" fmla="*/ 10 h 76"/>
                <a:gd name="T8" fmla="*/ 16 w 191"/>
                <a:gd name="T9" fmla="*/ 2 h 76"/>
                <a:gd name="T10" fmla="*/ 182 w 191"/>
                <a:gd name="T11" fmla="*/ 54 h 76"/>
                <a:gd name="T12" fmla="*/ 190 w 191"/>
                <a:gd name="T13" fmla="*/ 68 h 76"/>
                <a:gd name="T14" fmla="*/ 179 w 191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76">
                  <a:moveTo>
                    <a:pt x="179" y="76"/>
                  </a:moveTo>
                  <a:cubicBezTo>
                    <a:pt x="178" y="76"/>
                    <a:pt x="177" y="76"/>
                    <a:pt x="175" y="7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2"/>
                    <a:pt x="0" y="15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1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2709" y="468"/>
              <a:ext cx="288" cy="113"/>
            </a:xfrm>
            <a:custGeom>
              <a:avLst/>
              <a:gdLst>
                <a:gd name="T0" fmla="*/ 179 w 191"/>
                <a:gd name="T1" fmla="*/ 75 h 75"/>
                <a:gd name="T2" fmla="*/ 175 w 191"/>
                <a:gd name="T3" fmla="*/ 75 h 75"/>
                <a:gd name="T4" fmla="*/ 9 w 191"/>
                <a:gd name="T5" fmla="*/ 23 h 75"/>
                <a:gd name="T6" fmla="*/ 2 w 191"/>
                <a:gd name="T7" fmla="*/ 9 h 75"/>
                <a:gd name="T8" fmla="*/ 16 w 191"/>
                <a:gd name="T9" fmla="*/ 2 h 75"/>
                <a:gd name="T10" fmla="*/ 182 w 191"/>
                <a:gd name="T11" fmla="*/ 53 h 75"/>
                <a:gd name="T12" fmla="*/ 190 w 191"/>
                <a:gd name="T13" fmla="*/ 67 h 75"/>
                <a:gd name="T14" fmla="*/ 179 w 191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75">
                  <a:moveTo>
                    <a:pt x="179" y="75"/>
                  </a:moveTo>
                  <a:cubicBezTo>
                    <a:pt x="178" y="75"/>
                    <a:pt x="177" y="75"/>
                    <a:pt x="175" y="7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2" y="9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8" y="55"/>
                    <a:pt x="191" y="62"/>
                    <a:pt x="190" y="67"/>
                  </a:cubicBezTo>
                  <a:cubicBezTo>
                    <a:pt x="188" y="72"/>
                    <a:pt x="184" y="75"/>
                    <a:pt x="179" y="75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2655" y="641"/>
              <a:ext cx="288" cy="115"/>
            </a:xfrm>
            <a:custGeom>
              <a:avLst/>
              <a:gdLst>
                <a:gd name="T0" fmla="*/ 179 w 191"/>
                <a:gd name="T1" fmla="*/ 76 h 76"/>
                <a:gd name="T2" fmla="*/ 176 w 191"/>
                <a:gd name="T3" fmla="*/ 75 h 76"/>
                <a:gd name="T4" fmla="*/ 9 w 191"/>
                <a:gd name="T5" fmla="*/ 23 h 76"/>
                <a:gd name="T6" fmla="*/ 2 w 191"/>
                <a:gd name="T7" fmla="*/ 9 h 76"/>
                <a:gd name="T8" fmla="*/ 16 w 191"/>
                <a:gd name="T9" fmla="*/ 2 h 76"/>
                <a:gd name="T10" fmla="*/ 182 w 191"/>
                <a:gd name="T11" fmla="*/ 54 h 76"/>
                <a:gd name="T12" fmla="*/ 190 w 191"/>
                <a:gd name="T13" fmla="*/ 68 h 76"/>
                <a:gd name="T14" fmla="*/ 179 w 191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76">
                  <a:moveTo>
                    <a:pt x="179" y="76"/>
                  </a:moveTo>
                  <a:cubicBezTo>
                    <a:pt x="178" y="76"/>
                    <a:pt x="177" y="76"/>
                    <a:pt x="176" y="7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1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600" y="814"/>
              <a:ext cx="290" cy="115"/>
            </a:xfrm>
            <a:custGeom>
              <a:avLst/>
              <a:gdLst>
                <a:gd name="T0" fmla="*/ 179 w 192"/>
                <a:gd name="T1" fmla="*/ 76 h 76"/>
                <a:gd name="T2" fmla="*/ 176 w 192"/>
                <a:gd name="T3" fmla="*/ 76 h 76"/>
                <a:gd name="T4" fmla="*/ 9 w 192"/>
                <a:gd name="T5" fmla="*/ 24 h 76"/>
                <a:gd name="T6" fmla="*/ 2 w 192"/>
                <a:gd name="T7" fmla="*/ 10 h 76"/>
                <a:gd name="T8" fmla="*/ 16 w 192"/>
                <a:gd name="T9" fmla="*/ 2 h 76"/>
                <a:gd name="T10" fmla="*/ 182 w 192"/>
                <a:gd name="T11" fmla="*/ 54 h 76"/>
                <a:gd name="T12" fmla="*/ 190 w 192"/>
                <a:gd name="T13" fmla="*/ 68 h 76"/>
                <a:gd name="T14" fmla="*/ 179 w 19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6">
                  <a:moveTo>
                    <a:pt x="179" y="76"/>
                  </a:moveTo>
                  <a:cubicBezTo>
                    <a:pt x="178" y="76"/>
                    <a:pt x="177" y="76"/>
                    <a:pt x="176" y="7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2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2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546" y="989"/>
              <a:ext cx="289" cy="115"/>
            </a:xfrm>
            <a:custGeom>
              <a:avLst/>
              <a:gdLst>
                <a:gd name="T0" fmla="*/ 179 w 192"/>
                <a:gd name="T1" fmla="*/ 76 h 76"/>
                <a:gd name="T2" fmla="*/ 176 w 192"/>
                <a:gd name="T3" fmla="*/ 75 h 76"/>
                <a:gd name="T4" fmla="*/ 9 w 192"/>
                <a:gd name="T5" fmla="*/ 23 h 76"/>
                <a:gd name="T6" fmla="*/ 2 w 192"/>
                <a:gd name="T7" fmla="*/ 9 h 76"/>
                <a:gd name="T8" fmla="*/ 16 w 192"/>
                <a:gd name="T9" fmla="*/ 2 h 76"/>
                <a:gd name="T10" fmla="*/ 182 w 192"/>
                <a:gd name="T11" fmla="*/ 54 h 76"/>
                <a:gd name="T12" fmla="*/ 190 w 192"/>
                <a:gd name="T13" fmla="*/ 68 h 76"/>
                <a:gd name="T14" fmla="*/ 179 w 19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6">
                  <a:moveTo>
                    <a:pt x="179" y="76"/>
                  </a:moveTo>
                  <a:cubicBezTo>
                    <a:pt x="178" y="76"/>
                    <a:pt x="177" y="75"/>
                    <a:pt x="176" y="7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2" y="9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5"/>
                    <a:pt x="192" y="62"/>
                    <a:pt x="190" y="68"/>
                  </a:cubicBezTo>
                  <a:cubicBezTo>
                    <a:pt x="188" y="72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2492" y="1162"/>
              <a:ext cx="289" cy="115"/>
            </a:xfrm>
            <a:custGeom>
              <a:avLst/>
              <a:gdLst>
                <a:gd name="T0" fmla="*/ 179 w 192"/>
                <a:gd name="T1" fmla="*/ 76 h 76"/>
                <a:gd name="T2" fmla="*/ 176 w 192"/>
                <a:gd name="T3" fmla="*/ 75 h 76"/>
                <a:gd name="T4" fmla="*/ 9 w 192"/>
                <a:gd name="T5" fmla="*/ 24 h 76"/>
                <a:gd name="T6" fmla="*/ 2 w 192"/>
                <a:gd name="T7" fmla="*/ 10 h 76"/>
                <a:gd name="T8" fmla="*/ 16 w 192"/>
                <a:gd name="T9" fmla="*/ 2 h 76"/>
                <a:gd name="T10" fmla="*/ 182 w 192"/>
                <a:gd name="T11" fmla="*/ 54 h 76"/>
                <a:gd name="T12" fmla="*/ 190 w 192"/>
                <a:gd name="T13" fmla="*/ 68 h 76"/>
                <a:gd name="T14" fmla="*/ 179 w 19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6">
                  <a:moveTo>
                    <a:pt x="179" y="76"/>
                  </a:moveTo>
                  <a:cubicBezTo>
                    <a:pt x="178" y="76"/>
                    <a:pt x="177" y="76"/>
                    <a:pt x="176" y="7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2"/>
                    <a:pt x="0" y="15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2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2438" y="1337"/>
              <a:ext cx="289" cy="113"/>
            </a:xfrm>
            <a:custGeom>
              <a:avLst/>
              <a:gdLst>
                <a:gd name="T0" fmla="*/ 179 w 192"/>
                <a:gd name="T1" fmla="*/ 75 h 75"/>
                <a:gd name="T2" fmla="*/ 176 w 192"/>
                <a:gd name="T3" fmla="*/ 75 h 75"/>
                <a:gd name="T4" fmla="*/ 9 w 192"/>
                <a:gd name="T5" fmla="*/ 23 h 75"/>
                <a:gd name="T6" fmla="*/ 2 w 192"/>
                <a:gd name="T7" fmla="*/ 9 h 75"/>
                <a:gd name="T8" fmla="*/ 16 w 192"/>
                <a:gd name="T9" fmla="*/ 2 h 75"/>
                <a:gd name="T10" fmla="*/ 182 w 192"/>
                <a:gd name="T11" fmla="*/ 53 h 75"/>
                <a:gd name="T12" fmla="*/ 190 w 192"/>
                <a:gd name="T13" fmla="*/ 67 h 75"/>
                <a:gd name="T14" fmla="*/ 179 w 192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5">
                  <a:moveTo>
                    <a:pt x="179" y="75"/>
                  </a:moveTo>
                  <a:cubicBezTo>
                    <a:pt x="178" y="75"/>
                    <a:pt x="177" y="75"/>
                    <a:pt x="176" y="7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2" y="9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8" y="55"/>
                    <a:pt x="192" y="62"/>
                    <a:pt x="190" y="67"/>
                  </a:cubicBezTo>
                  <a:cubicBezTo>
                    <a:pt x="188" y="72"/>
                    <a:pt x="184" y="75"/>
                    <a:pt x="179" y="75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2383" y="1510"/>
              <a:ext cx="290" cy="115"/>
            </a:xfrm>
            <a:custGeom>
              <a:avLst/>
              <a:gdLst>
                <a:gd name="T0" fmla="*/ 179 w 192"/>
                <a:gd name="T1" fmla="*/ 76 h 76"/>
                <a:gd name="T2" fmla="*/ 176 w 192"/>
                <a:gd name="T3" fmla="*/ 75 h 76"/>
                <a:gd name="T4" fmla="*/ 9 w 192"/>
                <a:gd name="T5" fmla="*/ 23 h 76"/>
                <a:gd name="T6" fmla="*/ 2 w 192"/>
                <a:gd name="T7" fmla="*/ 9 h 76"/>
                <a:gd name="T8" fmla="*/ 16 w 192"/>
                <a:gd name="T9" fmla="*/ 2 h 76"/>
                <a:gd name="T10" fmla="*/ 182 w 192"/>
                <a:gd name="T11" fmla="*/ 54 h 76"/>
                <a:gd name="T12" fmla="*/ 190 w 192"/>
                <a:gd name="T13" fmla="*/ 68 h 76"/>
                <a:gd name="T14" fmla="*/ 179 w 19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6">
                  <a:moveTo>
                    <a:pt x="179" y="76"/>
                  </a:moveTo>
                  <a:cubicBezTo>
                    <a:pt x="178" y="76"/>
                    <a:pt x="177" y="76"/>
                    <a:pt x="176" y="7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4" y="3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2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2329" y="1683"/>
              <a:ext cx="289" cy="115"/>
            </a:xfrm>
            <a:custGeom>
              <a:avLst/>
              <a:gdLst>
                <a:gd name="T0" fmla="*/ 179 w 192"/>
                <a:gd name="T1" fmla="*/ 76 h 76"/>
                <a:gd name="T2" fmla="*/ 176 w 192"/>
                <a:gd name="T3" fmla="*/ 76 h 76"/>
                <a:gd name="T4" fmla="*/ 9 w 192"/>
                <a:gd name="T5" fmla="*/ 24 h 76"/>
                <a:gd name="T6" fmla="*/ 2 w 192"/>
                <a:gd name="T7" fmla="*/ 10 h 76"/>
                <a:gd name="T8" fmla="*/ 16 w 192"/>
                <a:gd name="T9" fmla="*/ 2 h 76"/>
                <a:gd name="T10" fmla="*/ 182 w 192"/>
                <a:gd name="T11" fmla="*/ 54 h 76"/>
                <a:gd name="T12" fmla="*/ 190 w 192"/>
                <a:gd name="T13" fmla="*/ 68 h 76"/>
                <a:gd name="T14" fmla="*/ 179 w 19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6">
                  <a:moveTo>
                    <a:pt x="179" y="76"/>
                  </a:moveTo>
                  <a:cubicBezTo>
                    <a:pt x="178" y="76"/>
                    <a:pt x="177" y="76"/>
                    <a:pt x="176" y="7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2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8" y="56"/>
                    <a:pt x="192" y="62"/>
                    <a:pt x="190" y="68"/>
                  </a:cubicBezTo>
                  <a:cubicBezTo>
                    <a:pt x="188" y="73"/>
                    <a:pt x="184" y="76"/>
                    <a:pt x="179" y="76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2213" y="1378"/>
              <a:ext cx="858" cy="507"/>
            </a:xfrm>
            <a:custGeom>
              <a:avLst/>
              <a:gdLst>
                <a:gd name="T0" fmla="*/ 24 w 569"/>
                <a:gd name="T1" fmla="*/ 335 h 337"/>
                <a:gd name="T2" fmla="*/ 17 w 569"/>
                <a:gd name="T3" fmla="*/ 333 h 337"/>
                <a:gd name="T4" fmla="*/ 7 w 569"/>
                <a:gd name="T5" fmla="*/ 319 h 337"/>
                <a:gd name="T6" fmla="*/ 517 w 569"/>
                <a:gd name="T7" fmla="*/ 4 h 337"/>
                <a:gd name="T8" fmla="*/ 552 w 569"/>
                <a:gd name="T9" fmla="*/ 4 h 337"/>
                <a:gd name="T10" fmla="*/ 562 w 569"/>
                <a:gd name="T11" fmla="*/ 19 h 337"/>
                <a:gd name="T12" fmla="*/ 52 w 569"/>
                <a:gd name="T13" fmla="*/ 333 h 337"/>
                <a:gd name="T14" fmla="*/ 24 w 569"/>
                <a:gd name="T15" fmla="*/ 3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337">
                  <a:moveTo>
                    <a:pt x="24" y="335"/>
                  </a:moveTo>
                  <a:cubicBezTo>
                    <a:pt x="22" y="335"/>
                    <a:pt x="19" y="334"/>
                    <a:pt x="17" y="333"/>
                  </a:cubicBezTo>
                  <a:cubicBezTo>
                    <a:pt x="5" y="329"/>
                    <a:pt x="0" y="323"/>
                    <a:pt x="7" y="319"/>
                  </a:cubicBezTo>
                  <a:cubicBezTo>
                    <a:pt x="517" y="4"/>
                    <a:pt x="517" y="4"/>
                    <a:pt x="517" y="4"/>
                  </a:cubicBezTo>
                  <a:cubicBezTo>
                    <a:pt x="524" y="0"/>
                    <a:pt x="540" y="0"/>
                    <a:pt x="552" y="4"/>
                  </a:cubicBezTo>
                  <a:cubicBezTo>
                    <a:pt x="564" y="8"/>
                    <a:pt x="569" y="15"/>
                    <a:pt x="562" y="19"/>
                  </a:cubicBezTo>
                  <a:cubicBezTo>
                    <a:pt x="52" y="333"/>
                    <a:pt x="52" y="333"/>
                    <a:pt x="52" y="333"/>
                  </a:cubicBezTo>
                  <a:cubicBezTo>
                    <a:pt x="46" y="337"/>
                    <a:pt x="35" y="337"/>
                    <a:pt x="24" y="335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484" y="1468"/>
              <a:ext cx="858" cy="508"/>
            </a:xfrm>
            <a:custGeom>
              <a:avLst/>
              <a:gdLst>
                <a:gd name="T0" fmla="*/ 24 w 569"/>
                <a:gd name="T1" fmla="*/ 335 h 337"/>
                <a:gd name="T2" fmla="*/ 17 w 569"/>
                <a:gd name="T3" fmla="*/ 333 h 337"/>
                <a:gd name="T4" fmla="*/ 6 w 569"/>
                <a:gd name="T5" fmla="*/ 318 h 337"/>
                <a:gd name="T6" fmla="*/ 517 w 569"/>
                <a:gd name="T7" fmla="*/ 4 h 337"/>
                <a:gd name="T8" fmla="*/ 552 w 569"/>
                <a:gd name="T9" fmla="*/ 4 h 337"/>
                <a:gd name="T10" fmla="*/ 562 w 569"/>
                <a:gd name="T11" fmla="*/ 19 h 337"/>
                <a:gd name="T12" fmla="*/ 51 w 569"/>
                <a:gd name="T13" fmla="*/ 333 h 337"/>
                <a:gd name="T14" fmla="*/ 24 w 569"/>
                <a:gd name="T15" fmla="*/ 3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337">
                  <a:moveTo>
                    <a:pt x="24" y="335"/>
                  </a:moveTo>
                  <a:cubicBezTo>
                    <a:pt x="21" y="335"/>
                    <a:pt x="19" y="334"/>
                    <a:pt x="17" y="333"/>
                  </a:cubicBezTo>
                  <a:cubicBezTo>
                    <a:pt x="4" y="329"/>
                    <a:pt x="0" y="322"/>
                    <a:pt x="6" y="318"/>
                  </a:cubicBezTo>
                  <a:cubicBezTo>
                    <a:pt x="517" y="4"/>
                    <a:pt x="517" y="4"/>
                    <a:pt x="517" y="4"/>
                  </a:cubicBezTo>
                  <a:cubicBezTo>
                    <a:pt x="524" y="0"/>
                    <a:pt x="539" y="0"/>
                    <a:pt x="552" y="4"/>
                  </a:cubicBezTo>
                  <a:cubicBezTo>
                    <a:pt x="564" y="8"/>
                    <a:pt x="569" y="15"/>
                    <a:pt x="562" y="19"/>
                  </a:cubicBezTo>
                  <a:cubicBezTo>
                    <a:pt x="51" y="333"/>
                    <a:pt x="51" y="333"/>
                    <a:pt x="51" y="333"/>
                  </a:cubicBezTo>
                  <a:cubicBezTo>
                    <a:pt x="46" y="337"/>
                    <a:pt x="35" y="337"/>
                    <a:pt x="24" y="335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2879" y="1450"/>
              <a:ext cx="350" cy="122"/>
            </a:xfrm>
            <a:custGeom>
              <a:avLst/>
              <a:gdLst>
                <a:gd name="T0" fmla="*/ 198 w 232"/>
                <a:gd name="T1" fmla="*/ 79 h 81"/>
                <a:gd name="T2" fmla="*/ 191 w 232"/>
                <a:gd name="T3" fmla="*/ 77 h 81"/>
                <a:gd name="T4" fmla="*/ 17 w 232"/>
                <a:gd name="T5" fmla="*/ 19 h 81"/>
                <a:gd name="T6" fmla="*/ 6 w 232"/>
                <a:gd name="T7" fmla="*/ 4 h 81"/>
                <a:gd name="T8" fmla="*/ 41 w 232"/>
                <a:gd name="T9" fmla="*/ 4 h 81"/>
                <a:gd name="T10" fmla="*/ 215 w 232"/>
                <a:gd name="T11" fmla="*/ 62 h 81"/>
                <a:gd name="T12" fmla="*/ 225 w 232"/>
                <a:gd name="T13" fmla="*/ 77 h 81"/>
                <a:gd name="T14" fmla="*/ 198 w 232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98" y="79"/>
                  </a:moveTo>
                  <a:cubicBezTo>
                    <a:pt x="195" y="78"/>
                    <a:pt x="193" y="78"/>
                    <a:pt x="191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4" y="15"/>
                    <a:pt x="0" y="8"/>
                    <a:pt x="6" y="4"/>
                  </a:cubicBezTo>
                  <a:cubicBezTo>
                    <a:pt x="13" y="0"/>
                    <a:pt x="28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7" y="66"/>
                    <a:pt x="232" y="73"/>
                    <a:pt x="225" y="77"/>
                  </a:cubicBezTo>
                  <a:cubicBezTo>
                    <a:pt x="220" y="80"/>
                    <a:pt x="208" y="81"/>
                    <a:pt x="198" y="79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2781" y="1510"/>
              <a:ext cx="350" cy="122"/>
            </a:xfrm>
            <a:custGeom>
              <a:avLst/>
              <a:gdLst>
                <a:gd name="T0" fmla="*/ 198 w 232"/>
                <a:gd name="T1" fmla="*/ 79 h 81"/>
                <a:gd name="T2" fmla="*/ 191 w 232"/>
                <a:gd name="T3" fmla="*/ 77 h 81"/>
                <a:gd name="T4" fmla="*/ 17 w 232"/>
                <a:gd name="T5" fmla="*/ 19 h 81"/>
                <a:gd name="T6" fmla="*/ 6 w 232"/>
                <a:gd name="T7" fmla="*/ 4 h 81"/>
                <a:gd name="T8" fmla="*/ 41 w 232"/>
                <a:gd name="T9" fmla="*/ 4 h 81"/>
                <a:gd name="T10" fmla="*/ 215 w 232"/>
                <a:gd name="T11" fmla="*/ 62 h 81"/>
                <a:gd name="T12" fmla="*/ 225 w 232"/>
                <a:gd name="T13" fmla="*/ 77 h 81"/>
                <a:gd name="T14" fmla="*/ 198 w 232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98" y="79"/>
                  </a:moveTo>
                  <a:cubicBezTo>
                    <a:pt x="196" y="78"/>
                    <a:pt x="193" y="77"/>
                    <a:pt x="191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4" y="15"/>
                    <a:pt x="0" y="8"/>
                    <a:pt x="6" y="4"/>
                  </a:cubicBezTo>
                  <a:cubicBezTo>
                    <a:pt x="13" y="0"/>
                    <a:pt x="29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7" y="66"/>
                    <a:pt x="232" y="73"/>
                    <a:pt x="225" y="77"/>
                  </a:cubicBezTo>
                  <a:cubicBezTo>
                    <a:pt x="220" y="80"/>
                    <a:pt x="209" y="81"/>
                    <a:pt x="198" y="79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683" y="1570"/>
              <a:ext cx="350" cy="122"/>
            </a:xfrm>
            <a:custGeom>
              <a:avLst/>
              <a:gdLst>
                <a:gd name="T0" fmla="*/ 198 w 232"/>
                <a:gd name="T1" fmla="*/ 78 h 81"/>
                <a:gd name="T2" fmla="*/ 191 w 232"/>
                <a:gd name="T3" fmla="*/ 77 h 81"/>
                <a:gd name="T4" fmla="*/ 17 w 232"/>
                <a:gd name="T5" fmla="*/ 19 h 81"/>
                <a:gd name="T6" fmla="*/ 7 w 232"/>
                <a:gd name="T7" fmla="*/ 4 h 81"/>
                <a:gd name="T8" fmla="*/ 41 w 232"/>
                <a:gd name="T9" fmla="*/ 4 h 81"/>
                <a:gd name="T10" fmla="*/ 215 w 232"/>
                <a:gd name="T11" fmla="*/ 62 h 81"/>
                <a:gd name="T12" fmla="*/ 226 w 232"/>
                <a:gd name="T13" fmla="*/ 77 h 81"/>
                <a:gd name="T14" fmla="*/ 198 w 232"/>
                <a:gd name="T15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98" y="78"/>
                  </a:moveTo>
                  <a:cubicBezTo>
                    <a:pt x="196" y="78"/>
                    <a:pt x="193" y="77"/>
                    <a:pt x="191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5" y="15"/>
                    <a:pt x="0" y="8"/>
                    <a:pt x="7" y="4"/>
                  </a:cubicBezTo>
                  <a:cubicBezTo>
                    <a:pt x="13" y="0"/>
                    <a:pt x="29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8" y="66"/>
                    <a:pt x="232" y="73"/>
                    <a:pt x="226" y="77"/>
                  </a:cubicBezTo>
                  <a:cubicBezTo>
                    <a:pt x="220" y="80"/>
                    <a:pt x="209" y="81"/>
                    <a:pt x="198" y="78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2585" y="1631"/>
              <a:ext cx="350" cy="120"/>
            </a:xfrm>
            <a:custGeom>
              <a:avLst/>
              <a:gdLst>
                <a:gd name="T0" fmla="*/ 198 w 232"/>
                <a:gd name="T1" fmla="*/ 78 h 80"/>
                <a:gd name="T2" fmla="*/ 191 w 232"/>
                <a:gd name="T3" fmla="*/ 76 h 80"/>
                <a:gd name="T4" fmla="*/ 17 w 232"/>
                <a:gd name="T5" fmla="*/ 19 h 80"/>
                <a:gd name="T6" fmla="*/ 7 w 232"/>
                <a:gd name="T7" fmla="*/ 4 h 80"/>
                <a:gd name="T8" fmla="*/ 41 w 232"/>
                <a:gd name="T9" fmla="*/ 4 h 80"/>
                <a:gd name="T10" fmla="*/ 215 w 232"/>
                <a:gd name="T11" fmla="*/ 62 h 80"/>
                <a:gd name="T12" fmla="*/ 226 w 232"/>
                <a:gd name="T13" fmla="*/ 77 h 80"/>
                <a:gd name="T14" fmla="*/ 198 w 232"/>
                <a:gd name="T1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0">
                  <a:moveTo>
                    <a:pt x="198" y="78"/>
                  </a:moveTo>
                  <a:cubicBezTo>
                    <a:pt x="196" y="78"/>
                    <a:pt x="194" y="77"/>
                    <a:pt x="191" y="7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5" y="14"/>
                    <a:pt x="0" y="8"/>
                    <a:pt x="7" y="4"/>
                  </a:cubicBezTo>
                  <a:cubicBezTo>
                    <a:pt x="14" y="0"/>
                    <a:pt x="29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8" y="66"/>
                    <a:pt x="232" y="72"/>
                    <a:pt x="226" y="77"/>
                  </a:cubicBezTo>
                  <a:cubicBezTo>
                    <a:pt x="220" y="80"/>
                    <a:pt x="209" y="80"/>
                    <a:pt x="198" y="78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2487" y="1689"/>
              <a:ext cx="352" cy="122"/>
            </a:xfrm>
            <a:custGeom>
              <a:avLst/>
              <a:gdLst>
                <a:gd name="T0" fmla="*/ 199 w 233"/>
                <a:gd name="T1" fmla="*/ 79 h 81"/>
                <a:gd name="T2" fmla="*/ 192 w 233"/>
                <a:gd name="T3" fmla="*/ 77 h 81"/>
                <a:gd name="T4" fmla="*/ 17 w 233"/>
                <a:gd name="T5" fmla="*/ 19 h 81"/>
                <a:gd name="T6" fmla="*/ 7 w 233"/>
                <a:gd name="T7" fmla="*/ 5 h 81"/>
                <a:gd name="T8" fmla="*/ 42 w 233"/>
                <a:gd name="T9" fmla="*/ 5 h 81"/>
                <a:gd name="T10" fmla="*/ 216 w 233"/>
                <a:gd name="T11" fmla="*/ 63 h 81"/>
                <a:gd name="T12" fmla="*/ 226 w 233"/>
                <a:gd name="T13" fmla="*/ 77 h 81"/>
                <a:gd name="T14" fmla="*/ 199 w 233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81">
                  <a:moveTo>
                    <a:pt x="199" y="79"/>
                  </a:moveTo>
                  <a:cubicBezTo>
                    <a:pt x="196" y="79"/>
                    <a:pt x="194" y="78"/>
                    <a:pt x="192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5" y="15"/>
                    <a:pt x="0" y="9"/>
                    <a:pt x="7" y="5"/>
                  </a:cubicBezTo>
                  <a:cubicBezTo>
                    <a:pt x="14" y="0"/>
                    <a:pt x="29" y="0"/>
                    <a:pt x="42" y="5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28" y="67"/>
                    <a:pt x="233" y="73"/>
                    <a:pt x="226" y="77"/>
                  </a:cubicBezTo>
                  <a:cubicBezTo>
                    <a:pt x="221" y="81"/>
                    <a:pt x="209" y="81"/>
                    <a:pt x="199" y="79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2391" y="1750"/>
              <a:ext cx="350" cy="122"/>
            </a:xfrm>
            <a:custGeom>
              <a:avLst/>
              <a:gdLst>
                <a:gd name="T0" fmla="*/ 198 w 232"/>
                <a:gd name="T1" fmla="*/ 79 h 81"/>
                <a:gd name="T2" fmla="*/ 191 w 232"/>
                <a:gd name="T3" fmla="*/ 77 h 81"/>
                <a:gd name="T4" fmla="*/ 17 w 232"/>
                <a:gd name="T5" fmla="*/ 19 h 81"/>
                <a:gd name="T6" fmla="*/ 6 w 232"/>
                <a:gd name="T7" fmla="*/ 4 h 81"/>
                <a:gd name="T8" fmla="*/ 41 w 232"/>
                <a:gd name="T9" fmla="*/ 4 h 81"/>
                <a:gd name="T10" fmla="*/ 215 w 232"/>
                <a:gd name="T11" fmla="*/ 62 h 81"/>
                <a:gd name="T12" fmla="*/ 225 w 232"/>
                <a:gd name="T13" fmla="*/ 77 h 81"/>
                <a:gd name="T14" fmla="*/ 198 w 232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98" y="79"/>
                  </a:moveTo>
                  <a:cubicBezTo>
                    <a:pt x="195" y="79"/>
                    <a:pt x="193" y="78"/>
                    <a:pt x="191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4" y="15"/>
                    <a:pt x="0" y="9"/>
                    <a:pt x="6" y="4"/>
                  </a:cubicBezTo>
                  <a:cubicBezTo>
                    <a:pt x="13" y="0"/>
                    <a:pt x="28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7" y="67"/>
                    <a:pt x="232" y="73"/>
                    <a:pt x="225" y="77"/>
                  </a:cubicBezTo>
                  <a:cubicBezTo>
                    <a:pt x="220" y="81"/>
                    <a:pt x="209" y="81"/>
                    <a:pt x="198" y="79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2293" y="1810"/>
              <a:ext cx="350" cy="122"/>
            </a:xfrm>
            <a:custGeom>
              <a:avLst/>
              <a:gdLst>
                <a:gd name="T0" fmla="*/ 198 w 232"/>
                <a:gd name="T1" fmla="*/ 79 h 81"/>
                <a:gd name="T2" fmla="*/ 191 w 232"/>
                <a:gd name="T3" fmla="*/ 77 h 81"/>
                <a:gd name="T4" fmla="*/ 17 w 232"/>
                <a:gd name="T5" fmla="*/ 19 h 81"/>
                <a:gd name="T6" fmla="*/ 7 w 232"/>
                <a:gd name="T7" fmla="*/ 4 h 81"/>
                <a:gd name="T8" fmla="*/ 41 w 232"/>
                <a:gd name="T9" fmla="*/ 4 h 81"/>
                <a:gd name="T10" fmla="*/ 215 w 232"/>
                <a:gd name="T11" fmla="*/ 62 h 81"/>
                <a:gd name="T12" fmla="*/ 226 w 232"/>
                <a:gd name="T13" fmla="*/ 77 h 81"/>
                <a:gd name="T14" fmla="*/ 198 w 232"/>
                <a:gd name="T1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98" y="79"/>
                  </a:moveTo>
                  <a:cubicBezTo>
                    <a:pt x="196" y="79"/>
                    <a:pt x="193" y="78"/>
                    <a:pt x="191" y="7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5" y="15"/>
                    <a:pt x="0" y="8"/>
                    <a:pt x="7" y="4"/>
                  </a:cubicBezTo>
                  <a:cubicBezTo>
                    <a:pt x="13" y="0"/>
                    <a:pt x="29" y="0"/>
                    <a:pt x="41" y="4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27" y="66"/>
                    <a:pt x="232" y="73"/>
                    <a:pt x="226" y="77"/>
                  </a:cubicBezTo>
                  <a:cubicBezTo>
                    <a:pt x="220" y="81"/>
                    <a:pt x="209" y="81"/>
                    <a:pt x="198" y="79"/>
                  </a:cubicBezTo>
                  <a:close/>
                </a:path>
              </a:pathLst>
            </a:custGeom>
            <a:solidFill>
              <a:srgbClr val="54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2207" y="192"/>
              <a:ext cx="582" cy="1695"/>
            </a:xfrm>
            <a:custGeom>
              <a:avLst/>
              <a:gdLst>
                <a:gd name="T0" fmla="*/ 26 w 386"/>
                <a:gd name="T1" fmla="*/ 1125 h 1125"/>
                <a:gd name="T2" fmla="*/ 19 w 386"/>
                <a:gd name="T3" fmla="*/ 1124 h 1125"/>
                <a:gd name="T4" fmla="*/ 4 w 386"/>
                <a:gd name="T5" fmla="*/ 1096 h 1125"/>
                <a:gd name="T6" fmla="*/ 340 w 386"/>
                <a:gd name="T7" fmla="*/ 19 h 1125"/>
                <a:gd name="T8" fmla="*/ 368 w 386"/>
                <a:gd name="T9" fmla="*/ 4 h 1125"/>
                <a:gd name="T10" fmla="*/ 383 w 386"/>
                <a:gd name="T11" fmla="*/ 32 h 1125"/>
                <a:gd name="T12" fmla="*/ 47 w 386"/>
                <a:gd name="T13" fmla="*/ 1110 h 1125"/>
                <a:gd name="T14" fmla="*/ 26 w 386"/>
                <a:gd name="T15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125">
                  <a:moveTo>
                    <a:pt x="26" y="1125"/>
                  </a:moveTo>
                  <a:cubicBezTo>
                    <a:pt x="23" y="1125"/>
                    <a:pt x="21" y="1125"/>
                    <a:pt x="19" y="1124"/>
                  </a:cubicBezTo>
                  <a:cubicBezTo>
                    <a:pt x="7" y="1121"/>
                    <a:pt x="0" y="1108"/>
                    <a:pt x="4" y="1096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43" y="7"/>
                    <a:pt x="356" y="0"/>
                    <a:pt x="368" y="4"/>
                  </a:cubicBezTo>
                  <a:cubicBezTo>
                    <a:pt x="380" y="8"/>
                    <a:pt x="386" y="20"/>
                    <a:pt x="383" y="32"/>
                  </a:cubicBezTo>
                  <a:cubicBezTo>
                    <a:pt x="47" y="1110"/>
                    <a:pt x="47" y="1110"/>
                    <a:pt x="47" y="1110"/>
                  </a:cubicBezTo>
                  <a:cubicBezTo>
                    <a:pt x="44" y="1119"/>
                    <a:pt x="35" y="1125"/>
                    <a:pt x="26" y="1125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2466" y="274"/>
              <a:ext cx="582" cy="1694"/>
            </a:xfrm>
            <a:custGeom>
              <a:avLst/>
              <a:gdLst>
                <a:gd name="T0" fmla="*/ 25 w 386"/>
                <a:gd name="T1" fmla="*/ 1125 h 1125"/>
                <a:gd name="T2" fmla="*/ 19 w 386"/>
                <a:gd name="T3" fmla="*/ 1124 h 1125"/>
                <a:gd name="T4" fmla="*/ 4 w 386"/>
                <a:gd name="T5" fmla="*/ 1096 h 1125"/>
                <a:gd name="T6" fmla="*/ 340 w 386"/>
                <a:gd name="T7" fmla="*/ 18 h 1125"/>
                <a:gd name="T8" fmla="*/ 368 w 386"/>
                <a:gd name="T9" fmla="*/ 4 h 1125"/>
                <a:gd name="T10" fmla="*/ 383 w 386"/>
                <a:gd name="T11" fmla="*/ 32 h 1125"/>
                <a:gd name="T12" fmla="*/ 47 w 386"/>
                <a:gd name="T13" fmla="*/ 1109 h 1125"/>
                <a:gd name="T14" fmla="*/ 25 w 386"/>
                <a:gd name="T15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125">
                  <a:moveTo>
                    <a:pt x="25" y="1125"/>
                  </a:moveTo>
                  <a:cubicBezTo>
                    <a:pt x="23" y="1125"/>
                    <a:pt x="21" y="1125"/>
                    <a:pt x="19" y="1124"/>
                  </a:cubicBezTo>
                  <a:cubicBezTo>
                    <a:pt x="7" y="1120"/>
                    <a:pt x="0" y="1108"/>
                    <a:pt x="4" y="1096"/>
                  </a:cubicBezTo>
                  <a:cubicBezTo>
                    <a:pt x="340" y="18"/>
                    <a:pt x="340" y="18"/>
                    <a:pt x="340" y="18"/>
                  </a:cubicBezTo>
                  <a:cubicBezTo>
                    <a:pt x="343" y="7"/>
                    <a:pt x="356" y="0"/>
                    <a:pt x="368" y="4"/>
                  </a:cubicBezTo>
                  <a:cubicBezTo>
                    <a:pt x="380" y="7"/>
                    <a:pt x="386" y="20"/>
                    <a:pt x="383" y="32"/>
                  </a:cubicBezTo>
                  <a:cubicBezTo>
                    <a:pt x="47" y="1109"/>
                    <a:pt x="47" y="1109"/>
                    <a:pt x="47" y="1109"/>
                  </a:cubicBezTo>
                  <a:cubicBezTo>
                    <a:pt x="44" y="1119"/>
                    <a:pt x="35" y="1125"/>
                    <a:pt x="25" y="1125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2689" y="301"/>
              <a:ext cx="326" cy="150"/>
            </a:xfrm>
            <a:custGeom>
              <a:avLst/>
              <a:gdLst>
                <a:gd name="T0" fmla="*/ 191 w 216"/>
                <a:gd name="T1" fmla="*/ 100 h 100"/>
                <a:gd name="T2" fmla="*/ 185 w 216"/>
                <a:gd name="T3" fmla="*/ 99 h 100"/>
                <a:gd name="T4" fmla="*/ 18 w 216"/>
                <a:gd name="T5" fmla="*/ 47 h 100"/>
                <a:gd name="T6" fmla="*/ 3 w 216"/>
                <a:gd name="T7" fmla="*/ 18 h 100"/>
                <a:gd name="T8" fmla="*/ 32 w 216"/>
                <a:gd name="T9" fmla="*/ 4 h 100"/>
                <a:gd name="T10" fmla="*/ 198 w 216"/>
                <a:gd name="T11" fmla="*/ 56 h 100"/>
                <a:gd name="T12" fmla="*/ 213 w 216"/>
                <a:gd name="T13" fmla="*/ 84 h 100"/>
                <a:gd name="T14" fmla="*/ 191 w 216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00">
                  <a:moveTo>
                    <a:pt x="191" y="100"/>
                  </a:moveTo>
                  <a:cubicBezTo>
                    <a:pt x="189" y="100"/>
                    <a:pt x="187" y="99"/>
                    <a:pt x="185" y="9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6" y="43"/>
                    <a:pt x="0" y="30"/>
                    <a:pt x="3" y="18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59"/>
                    <a:pt x="216" y="72"/>
                    <a:pt x="213" y="84"/>
                  </a:cubicBezTo>
                  <a:cubicBezTo>
                    <a:pt x="210" y="93"/>
                    <a:pt x="201" y="100"/>
                    <a:pt x="191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2635" y="474"/>
              <a:ext cx="326" cy="151"/>
            </a:xfrm>
            <a:custGeom>
              <a:avLst/>
              <a:gdLst>
                <a:gd name="T0" fmla="*/ 191 w 216"/>
                <a:gd name="T1" fmla="*/ 100 h 100"/>
                <a:gd name="T2" fmla="*/ 185 w 216"/>
                <a:gd name="T3" fmla="*/ 99 h 100"/>
                <a:gd name="T4" fmla="*/ 18 w 216"/>
                <a:gd name="T5" fmla="*/ 47 h 100"/>
                <a:gd name="T6" fmla="*/ 3 w 216"/>
                <a:gd name="T7" fmla="*/ 19 h 100"/>
                <a:gd name="T8" fmla="*/ 32 w 216"/>
                <a:gd name="T9" fmla="*/ 4 h 100"/>
                <a:gd name="T10" fmla="*/ 198 w 216"/>
                <a:gd name="T11" fmla="*/ 56 h 100"/>
                <a:gd name="T12" fmla="*/ 213 w 216"/>
                <a:gd name="T13" fmla="*/ 84 h 100"/>
                <a:gd name="T14" fmla="*/ 191 w 216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00">
                  <a:moveTo>
                    <a:pt x="191" y="100"/>
                  </a:moveTo>
                  <a:cubicBezTo>
                    <a:pt x="189" y="100"/>
                    <a:pt x="187" y="100"/>
                    <a:pt x="185" y="9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6" y="43"/>
                    <a:pt x="0" y="31"/>
                    <a:pt x="3" y="19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60"/>
                    <a:pt x="216" y="72"/>
                    <a:pt x="213" y="84"/>
                  </a:cubicBezTo>
                  <a:cubicBezTo>
                    <a:pt x="210" y="94"/>
                    <a:pt x="201" y="100"/>
                    <a:pt x="191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2581" y="649"/>
              <a:ext cx="327" cy="149"/>
            </a:xfrm>
            <a:custGeom>
              <a:avLst/>
              <a:gdLst>
                <a:gd name="T0" fmla="*/ 191 w 217"/>
                <a:gd name="T1" fmla="*/ 99 h 99"/>
                <a:gd name="T2" fmla="*/ 185 w 217"/>
                <a:gd name="T3" fmla="*/ 98 h 99"/>
                <a:gd name="T4" fmla="*/ 18 w 217"/>
                <a:gd name="T5" fmla="*/ 46 h 99"/>
                <a:gd name="T6" fmla="*/ 4 w 217"/>
                <a:gd name="T7" fmla="*/ 18 h 99"/>
                <a:gd name="T8" fmla="*/ 32 w 217"/>
                <a:gd name="T9" fmla="*/ 4 h 99"/>
                <a:gd name="T10" fmla="*/ 198 w 217"/>
                <a:gd name="T11" fmla="*/ 55 h 99"/>
                <a:gd name="T12" fmla="*/ 213 w 217"/>
                <a:gd name="T13" fmla="*/ 84 h 99"/>
                <a:gd name="T14" fmla="*/ 191 w 217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99">
                  <a:moveTo>
                    <a:pt x="191" y="99"/>
                  </a:moveTo>
                  <a:cubicBezTo>
                    <a:pt x="189" y="99"/>
                    <a:pt x="187" y="99"/>
                    <a:pt x="185" y="9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6" y="43"/>
                    <a:pt x="0" y="30"/>
                    <a:pt x="4" y="18"/>
                  </a:cubicBezTo>
                  <a:cubicBezTo>
                    <a:pt x="7" y="6"/>
                    <a:pt x="20" y="0"/>
                    <a:pt x="32" y="4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210" y="59"/>
                    <a:pt x="217" y="72"/>
                    <a:pt x="213" y="84"/>
                  </a:cubicBezTo>
                  <a:cubicBezTo>
                    <a:pt x="210" y="93"/>
                    <a:pt x="201" y="99"/>
                    <a:pt x="191" y="99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2526" y="822"/>
              <a:ext cx="328" cy="150"/>
            </a:xfrm>
            <a:custGeom>
              <a:avLst/>
              <a:gdLst>
                <a:gd name="T0" fmla="*/ 191 w 217"/>
                <a:gd name="T1" fmla="*/ 100 h 100"/>
                <a:gd name="T2" fmla="*/ 185 w 217"/>
                <a:gd name="T3" fmla="*/ 99 h 100"/>
                <a:gd name="T4" fmla="*/ 18 w 217"/>
                <a:gd name="T5" fmla="*/ 47 h 100"/>
                <a:gd name="T6" fmla="*/ 4 w 217"/>
                <a:gd name="T7" fmla="*/ 19 h 100"/>
                <a:gd name="T8" fmla="*/ 32 w 217"/>
                <a:gd name="T9" fmla="*/ 4 h 100"/>
                <a:gd name="T10" fmla="*/ 198 w 217"/>
                <a:gd name="T11" fmla="*/ 56 h 100"/>
                <a:gd name="T12" fmla="*/ 213 w 217"/>
                <a:gd name="T13" fmla="*/ 84 h 100"/>
                <a:gd name="T14" fmla="*/ 191 w 217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100">
                  <a:moveTo>
                    <a:pt x="191" y="100"/>
                  </a:moveTo>
                  <a:cubicBezTo>
                    <a:pt x="189" y="100"/>
                    <a:pt x="187" y="99"/>
                    <a:pt x="185" y="9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6" y="43"/>
                    <a:pt x="0" y="31"/>
                    <a:pt x="4" y="19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59"/>
                    <a:pt x="217" y="72"/>
                    <a:pt x="213" y="84"/>
                  </a:cubicBezTo>
                  <a:cubicBezTo>
                    <a:pt x="210" y="94"/>
                    <a:pt x="201" y="100"/>
                    <a:pt x="191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2472" y="997"/>
              <a:ext cx="327" cy="149"/>
            </a:xfrm>
            <a:custGeom>
              <a:avLst/>
              <a:gdLst>
                <a:gd name="T0" fmla="*/ 191 w 217"/>
                <a:gd name="T1" fmla="*/ 99 h 99"/>
                <a:gd name="T2" fmla="*/ 185 w 217"/>
                <a:gd name="T3" fmla="*/ 98 h 99"/>
                <a:gd name="T4" fmla="*/ 18 w 217"/>
                <a:gd name="T5" fmla="*/ 46 h 99"/>
                <a:gd name="T6" fmla="*/ 4 w 217"/>
                <a:gd name="T7" fmla="*/ 18 h 99"/>
                <a:gd name="T8" fmla="*/ 32 w 217"/>
                <a:gd name="T9" fmla="*/ 3 h 99"/>
                <a:gd name="T10" fmla="*/ 198 w 217"/>
                <a:gd name="T11" fmla="*/ 55 h 99"/>
                <a:gd name="T12" fmla="*/ 213 w 217"/>
                <a:gd name="T13" fmla="*/ 83 h 99"/>
                <a:gd name="T14" fmla="*/ 191 w 217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99">
                  <a:moveTo>
                    <a:pt x="191" y="99"/>
                  </a:moveTo>
                  <a:cubicBezTo>
                    <a:pt x="189" y="99"/>
                    <a:pt x="187" y="99"/>
                    <a:pt x="185" y="9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7" y="43"/>
                    <a:pt x="0" y="30"/>
                    <a:pt x="4" y="18"/>
                  </a:cubicBezTo>
                  <a:cubicBezTo>
                    <a:pt x="7" y="6"/>
                    <a:pt x="20" y="0"/>
                    <a:pt x="32" y="3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210" y="59"/>
                    <a:pt x="217" y="71"/>
                    <a:pt x="213" y="83"/>
                  </a:cubicBezTo>
                  <a:cubicBezTo>
                    <a:pt x="210" y="93"/>
                    <a:pt x="201" y="99"/>
                    <a:pt x="191" y="99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2418" y="1170"/>
              <a:ext cx="327" cy="150"/>
            </a:xfrm>
            <a:custGeom>
              <a:avLst/>
              <a:gdLst>
                <a:gd name="T0" fmla="*/ 192 w 217"/>
                <a:gd name="T1" fmla="*/ 100 h 100"/>
                <a:gd name="T2" fmla="*/ 185 w 217"/>
                <a:gd name="T3" fmla="*/ 99 h 100"/>
                <a:gd name="T4" fmla="*/ 18 w 217"/>
                <a:gd name="T5" fmla="*/ 47 h 100"/>
                <a:gd name="T6" fmla="*/ 4 w 217"/>
                <a:gd name="T7" fmla="*/ 19 h 100"/>
                <a:gd name="T8" fmla="*/ 32 w 217"/>
                <a:gd name="T9" fmla="*/ 4 h 100"/>
                <a:gd name="T10" fmla="*/ 198 w 217"/>
                <a:gd name="T11" fmla="*/ 56 h 100"/>
                <a:gd name="T12" fmla="*/ 213 w 217"/>
                <a:gd name="T13" fmla="*/ 84 h 100"/>
                <a:gd name="T14" fmla="*/ 192 w 217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100">
                  <a:moveTo>
                    <a:pt x="192" y="100"/>
                  </a:moveTo>
                  <a:cubicBezTo>
                    <a:pt x="189" y="100"/>
                    <a:pt x="187" y="99"/>
                    <a:pt x="185" y="9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7" y="43"/>
                    <a:pt x="0" y="30"/>
                    <a:pt x="4" y="19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59"/>
                    <a:pt x="217" y="72"/>
                    <a:pt x="213" y="84"/>
                  </a:cubicBezTo>
                  <a:cubicBezTo>
                    <a:pt x="210" y="93"/>
                    <a:pt x="201" y="100"/>
                    <a:pt x="192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2364" y="1343"/>
              <a:ext cx="327" cy="151"/>
            </a:xfrm>
            <a:custGeom>
              <a:avLst/>
              <a:gdLst>
                <a:gd name="T0" fmla="*/ 192 w 217"/>
                <a:gd name="T1" fmla="*/ 100 h 100"/>
                <a:gd name="T2" fmla="*/ 185 w 217"/>
                <a:gd name="T3" fmla="*/ 99 h 100"/>
                <a:gd name="T4" fmla="*/ 18 w 217"/>
                <a:gd name="T5" fmla="*/ 47 h 100"/>
                <a:gd name="T6" fmla="*/ 4 w 217"/>
                <a:gd name="T7" fmla="*/ 19 h 100"/>
                <a:gd name="T8" fmla="*/ 32 w 217"/>
                <a:gd name="T9" fmla="*/ 4 h 100"/>
                <a:gd name="T10" fmla="*/ 198 w 217"/>
                <a:gd name="T11" fmla="*/ 56 h 100"/>
                <a:gd name="T12" fmla="*/ 213 w 217"/>
                <a:gd name="T13" fmla="*/ 84 h 100"/>
                <a:gd name="T14" fmla="*/ 192 w 217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100">
                  <a:moveTo>
                    <a:pt x="192" y="100"/>
                  </a:moveTo>
                  <a:cubicBezTo>
                    <a:pt x="189" y="100"/>
                    <a:pt x="187" y="100"/>
                    <a:pt x="185" y="9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7" y="43"/>
                    <a:pt x="0" y="31"/>
                    <a:pt x="4" y="19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60"/>
                    <a:pt x="217" y="72"/>
                    <a:pt x="213" y="84"/>
                  </a:cubicBezTo>
                  <a:cubicBezTo>
                    <a:pt x="210" y="94"/>
                    <a:pt x="201" y="100"/>
                    <a:pt x="192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2309" y="1518"/>
              <a:ext cx="328" cy="149"/>
            </a:xfrm>
            <a:custGeom>
              <a:avLst/>
              <a:gdLst>
                <a:gd name="T0" fmla="*/ 192 w 217"/>
                <a:gd name="T1" fmla="*/ 99 h 99"/>
                <a:gd name="T2" fmla="*/ 185 w 217"/>
                <a:gd name="T3" fmla="*/ 98 h 99"/>
                <a:gd name="T4" fmla="*/ 18 w 217"/>
                <a:gd name="T5" fmla="*/ 46 h 99"/>
                <a:gd name="T6" fmla="*/ 4 w 217"/>
                <a:gd name="T7" fmla="*/ 18 h 99"/>
                <a:gd name="T8" fmla="*/ 32 w 217"/>
                <a:gd name="T9" fmla="*/ 4 h 99"/>
                <a:gd name="T10" fmla="*/ 198 w 217"/>
                <a:gd name="T11" fmla="*/ 55 h 99"/>
                <a:gd name="T12" fmla="*/ 213 w 217"/>
                <a:gd name="T13" fmla="*/ 84 h 99"/>
                <a:gd name="T14" fmla="*/ 192 w 217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99">
                  <a:moveTo>
                    <a:pt x="192" y="99"/>
                  </a:moveTo>
                  <a:cubicBezTo>
                    <a:pt x="189" y="99"/>
                    <a:pt x="187" y="99"/>
                    <a:pt x="185" y="9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7" y="43"/>
                    <a:pt x="0" y="30"/>
                    <a:pt x="4" y="18"/>
                  </a:cubicBezTo>
                  <a:cubicBezTo>
                    <a:pt x="7" y="6"/>
                    <a:pt x="20" y="0"/>
                    <a:pt x="32" y="4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210" y="59"/>
                    <a:pt x="217" y="72"/>
                    <a:pt x="213" y="84"/>
                  </a:cubicBezTo>
                  <a:cubicBezTo>
                    <a:pt x="210" y="93"/>
                    <a:pt x="201" y="99"/>
                    <a:pt x="192" y="99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2255" y="1691"/>
              <a:ext cx="327" cy="151"/>
            </a:xfrm>
            <a:custGeom>
              <a:avLst/>
              <a:gdLst>
                <a:gd name="T0" fmla="*/ 192 w 217"/>
                <a:gd name="T1" fmla="*/ 100 h 100"/>
                <a:gd name="T2" fmla="*/ 185 w 217"/>
                <a:gd name="T3" fmla="*/ 99 h 100"/>
                <a:gd name="T4" fmla="*/ 19 w 217"/>
                <a:gd name="T5" fmla="*/ 47 h 100"/>
                <a:gd name="T6" fmla="*/ 4 w 217"/>
                <a:gd name="T7" fmla="*/ 19 h 100"/>
                <a:gd name="T8" fmla="*/ 32 w 217"/>
                <a:gd name="T9" fmla="*/ 4 h 100"/>
                <a:gd name="T10" fmla="*/ 198 w 217"/>
                <a:gd name="T11" fmla="*/ 56 h 100"/>
                <a:gd name="T12" fmla="*/ 213 w 217"/>
                <a:gd name="T13" fmla="*/ 84 h 100"/>
                <a:gd name="T14" fmla="*/ 192 w 217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100">
                  <a:moveTo>
                    <a:pt x="192" y="100"/>
                  </a:moveTo>
                  <a:cubicBezTo>
                    <a:pt x="189" y="100"/>
                    <a:pt x="187" y="99"/>
                    <a:pt x="185" y="9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7" y="43"/>
                    <a:pt x="0" y="31"/>
                    <a:pt x="4" y="19"/>
                  </a:cubicBezTo>
                  <a:cubicBezTo>
                    <a:pt x="7" y="7"/>
                    <a:pt x="20" y="0"/>
                    <a:pt x="32" y="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10" y="59"/>
                    <a:pt x="217" y="72"/>
                    <a:pt x="213" y="84"/>
                  </a:cubicBezTo>
                  <a:cubicBezTo>
                    <a:pt x="210" y="94"/>
                    <a:pt x="201" y="100"/>
                    <a:pt x="192" y="100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2364" y="-278"/>
              <a:ext cx="1257" cy="1844"/>
            </a:xfrm>
            <a:custGeom>
              <a:avLst/>
              <a:gdLst>
                <a:gd name="T0" fmla="*/ 725 w 834"/>
                <a:gd name="T1" fmla="*/ 368 h 1224"/>
                <a:gd name="T2" fmla="*/ 725 w 834"/>
                <a:gd name="T3" fmla="*/ 1224 h 1224"/>
                <a:gd name="T4" fmla="*/ 802 w 834"/>
                <a:gd name="T5" fmla="*/ 1178 h 1224"/>
                <a:gd name="T6" fmla="*/ 834 w 834"/>
                <a:gd name="T7" fmla="*/ 1184 h 1224"/>
                <a:gd name="T8" fmla="*/ 834 w 834"/>
                <a:gd name="T9" fmla="*/ 239 h 1224"/>
                <a:gd name="T10" fmla="*/ 128 w 834"/>
                <a:gd name="T11" fmla="*/ 9 h 1224"/>
                <a:gd name="T12" fmla="*/ 127 w 834"/>
                <a:gd name="T13" fmla="*/ 9 h 1224"/>
                <a:gd name="T14" fmla="*/ 86 w 834"/>
                <a:gd name="T15" fmla="*/ 0 h 1224"/>
                <a:gd name="T16" fmla="*/ 0 w 834"/>
                <a:gd name="T17" fmla="*/ 84 h 1224"/>
                <a:gd name="T18" fmla="*/ 20 w 834"/>
                <a:gd name="T19" fmla="*/ 124 h 1224"/>
                <a:gd name="T20" fmla="*/ 59 w 834"/>
                <a:gd name="T21" fmla="*/ 140 h 1224"/>
                <a:gd name="T22" fmla="*/ 714 w 834"/>
                <a:gd name="T23" fmla="*/ 353 h 1224"/>
                <a:gd name="T24" fmla="*/ 725 w 834"/>
                <a:gd name="T25" fmla="*/ 368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4" h="1224">
                  <a:moveTo>
                    <a:pt x="725" y="368"/>
                  </a:moveTo>
                  <a:cubicBezTo>
                    <a:pt x="725" y="1224"/>
                    <a:pt x="725" y="1224"/>
                    <a:pt x="725" y="1224"/>
                  </a:cubicBezTo>
                  <a:cubicBezTo>
                    <a:pt x="740" y="1197"/>
                    <a:pt x="768" y="1178"/>
                    <a:pt x="802" y="1178"/>
                  </a:cubicBezTo>
                  <a:cubicBezTo>
                    <a:pt x="812" y="1178"/>
                    <a:pt x="822" y="1180"/>
                    <a:pt x="834" y="1184"/>
                  </a:cubicBezTo>
                  <a:cubicBezTo>
                    <a:pt x="834" y="239"/>
                    <a:pt x="834" y="239"/>
                    <a:pt x="834" y="23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12" y="3"/>
                    <a:pt x="99" y="0"/>
                    <a:pt x="86" y="0"/>
                  </a:cubicBezTo>
                  <a:cubicBezTo>
                    <a:pt x="39" y="0"/>
                    <a:pt x="2" y="37"/>
                    <a:pt x="0" y="84"/>
                  </a:cubicBezTo>
                  <a:cubicBezTo>
                    <a:pt x="1" y="94"/>
                    <a:pt x="7" y="116"/>
                    <a:pt x="20" y="124"/>
                  </a:cubicBezTo>
                  <a:cubicBezTo>
                    <a:pt x="37" y="134"/>
                    <a:pt x="59" y="140"/>
                    <a:pt x="59" y="140"/>
                  </a:cubicBezTo>
                  <a:cubicBezTo>
                    <a:pt x="714" y="353"/>
                    <a:pt x="714" y="353"/>
                    <a:pt x="714" y="353"/>
                  </a:cubicBezTo>
                  <a:cubicBezTo>
                    <a:pt x="720" y="355"/>
                    <a:pt x="725" y="361"/>
                    <a:pt x="725" y="368"/>
                  </a:cubicBezTo>
                  <a:close/>
                </a:path>
              </a:pathLst>
            </a:custGeom>
            <a:solidFill>
              <a:srgbClr val="EB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377"/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97197" y="2374494"/>
            <a:ext cx="6489833" cy="2180035"/>
          </a:xfrm>
          <a:prstGeom prst="rect">
            <a:avLst/>
          </a:prstGeom>
          <a:noFill/>
          <a:ln w="63500">
            <a:solidFill>
              <a:srgbClr val="5AB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2463" y="2374494"/>
            <a:ext cx="221227" cy="2182761"/>
          </a:xfrm>
          <a:prstGeom prst="rect">
            <a:avLst/>
          </a:prstGeom>
          <a:solidFill>
            <a:srgbClr val="5A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19764056">
            <a:off x="2096300" y="1371843"/>
            <a:ext cx="2026436" cy="1887315"/>
            <a:chOff x="1164" y="687"/>
            <a:chExt cx="3219" cy="2998"/>
          </a:xfrm>
          <a:solidFill>
            <a:srgbClr val="5ABB93"/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25200" y="2430871"/>
            <a:ext cx="5961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5A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</a:t>
            </a: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-1825395" y="2343771"/>
            <a:ext cx="2270025" cy="902459"/>
            <a:chOff x="5604327" y="1072832"/>
            <a:chExt cx="3149600" cy="1117600"/>
          </a:xfrm>
        </p:grpSpPr>
        <p:sp>
          <p:nvSpPr>
            <p:cNvPr id="9" name="矩形 8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6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2403" y="1832669"/>
            <a:ext cx="2707454" cy="2711710"/>
            <a:chOff x="1452403" y="1832669"/>
            <a:chExt cx="2707454" cy="2711710"/>
          </a:xfrm>
        </p:grpSpPr>
        <p:grpSp>
          <p:nvGrpSpPr>
            <p:cNvPr id="52" name="组合 51"/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5ABB93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2406019" y="2326966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64144" y="1832668"/>
            <a:ext cx="2703198" cy="2711712"/>
            <a:chOff x="4664144" y="1832668"/>
            <a:chExt cx="2703198" cy="2711712"/>
          </a:xfrm>
        </p:grpSpPr>
        <p:grpSp>
          <p:nvGrpSpPr>
            <p:cNvPr id="55" name="组合 54"/>
            <p:cNvGrpSpPr/>
            <p:nvPr/>
          </p:nvGrpSpPr>
          <p:grpSpPr>
            <a:xfrm>
              <a:off x="4664144" y="1832668"/>
              <a:ext cx="2703198" cy="2711712"/>
              <a:chOff x="4605019" y="1580876"/>
              <a:chExt cx="2703198" cy="2711712"/>
            </a:xfrm>
          </p:grpSpPr>
          <p:sp>
            <p:nvSpPr>
              <p:cNvPr id="56" name="Oval 7"/>
              <p:cNvSpPr>
                <a:spLocks noChangeArrowheads="1"/>
              </p:cNvSpPr>
              <p:nvPr/>
            </p:nvSpPr>
            <p:spPr bwMode="auto">
              <a:xfrm>
                <a:off x="4605019" y="1580876"/>
                <a:ext cx="2703198" cy="2711712"/>
              </a:xfrm>
              <a:prstGeom prst="ellipse">
                <a:avLst/>
              </a:prstGeom>
              <a:solidFill>
                <a:srgbClr val="756271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4681644" y="1661761"/>
                <a:ext cx="2545688" cy="2549946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610919" y="2336494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55514" y="1832668"/>
            <a:ext cx="2703198" cy="2711712"/>
            <a:chOff x="7912386" y="1832668"/>
            <a:chExt cx="2703198" cy="2711712"/>
          </a:xfrm>
        </p:grpSpPr>
        <p:grpSp>
          <p:nvGrpSpPr>
            <p:cNvPr id="58" name="组合 57"/>
            <p:cNvGrpSpPr/>
            <p:nvPr/>
          </p:nvGrpSpPr>
          <p:grpSpPr>
            <a:xfrm>
              <a:off x="7912386" y="1832668"/>
              <a:ext cx="2703198" cy="2711712"/>
              <a:chOff x="7853261" y="1580876"/>
              <a:chExt cx="2703198" cy="2711712"/>
            </a:xfrm>
          </p:grpSpPr>
          <p:sp>
            <p:nvSpPr>
              <p:cNvPr id="59" name="Oval 9"/>
              <p:cNvSpPr>
                <a:spLocks noChangeArrowheads="1"/>
              </p:cNvSpPr>
              <p:nvPr/>
            </p:nvSpPr>
            <p:spPr bwMode="auto">
              <a:xfrm>
                <a:off x="7853261" y="1580876"/>
                <a:ext cx="2703198" cy="2711712"/>
              </a:xfrm>
              <a:prstGeom prst="ellipse">
                <a:avLst/>
              </a:prstGeom>
              <a:solidFill>
                <a:srgbClr val="EF5B43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Oval 10"/>
              <p:cNvSpPr>
                <a:spLocks noChangeArrowheads="1"/>
              </p:cNvSpPr>
              <p:nvPr/>
            </p:nvSpPr>
            <p:spPr bwMode="auto">
              <a:xfrm>
                <a:off x="7934146" y="1661761"/>
                <a:ext cx="2541432" cy="2549946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8894604" y="2349316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887983" y="3132493"/>
            <a:ext cx="1030200" cy="144738"/>
            <a:chOff x="2929691" y="2127825"/>
            <a:chExt cx="900366" cy="126498"/>
          </a:xfrm>
        </p:grpSpPr>
        <p:sp>
          <p:nvSpPr>
            <p:cNvPr id="62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128812" y="3132493"/>
            <a:ext cx="1030200" cy="144738"/>
            <a:chOff x="5627069" y="2127825"/>
            <a:chExt cx="900366" cy="126498"/>
          </a:xfrm>
        </p:grpSpPr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1477271" y="3025130"/>
            <a:ext cx="2574084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largely participated on Chinese market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829713" y="3021670"/>
            <a:ext cx="250782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largest “Unicorn” AI company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310013" y="3009284"/>
            <a:ext cx="240471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serving multiple industries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Sensetime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77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313898" y="1405562"/>
            <a:ext cx="7982501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business aspects: </a:t>
            </a:r>
          </a:p>
          <a:p>
            <a:pPr algn="just"/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Education, Publishing, Financial services. </a:t>
            </a:r>
          </a:p>
          <a:p>
            <a:pPr algn="just"/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 partnerships with notable institutions</a:t>
            </a:r>
          </a:p>
          <a:p>
            <a:pPr algn="just"/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Active media activities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Extract knowledge from an overwhelming quantity of unstructured and structured data.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Overcome the “Information Overload” problem.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4397445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 err="1">
                <a:solidFill>
                  <a:srgbClr val="756271"/>
                </a:solidFill>
              </a:rPr>
              <a:t>Yewno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5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97197" y="2374494"/>
            <a:ext cx="6489833" cy="2180035"/>
          </a:xfrm>
          <a:prstGeom prst="rect">
            <a:avLst/>
          </a:prstGeom>
          <a:noFill/>
          <a:ln w="63500">
            <a:solidFill>
              <a:srgbClr val="F2B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2463" y="2374494"/>
            <a:ext cx="221227" cy="2182761"/>
          </a:xfrm>
          <a:prstGeom prst="rect">
            <a:avLst/>
          </a:prstGeom>
          <a:solidFill>
            <a:srgbClr val="F2B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19764056">
            <a:off x="2096300" y="1371843"/>
            <a:ext cx="2026436" cy="1887315"/>
            <a:chOff x="1164" y="687"/>
            <a:chExt cx="3219" cy="2998"/>
          </a:xfrm>
          <a:solidFill>
            <a:srgbClr val="F2B973"/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 w="25400">
              <a:solidFill>
                <a:srgbClr val="EBE9D0"/>
              </a:solidFill>
            </a:ln>
            <a:extLst/>
          </p:spPr>
          <p:txBody>
            <a:bodyPr/>
            <a:lstStyle/>
            <a:p>
              <a:pPr defTabSz="6094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64782" y="2511247"/>
            <a:ext cx="5702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2B9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 introduction</a:t>
            </a:r>
            <a:endParaRPr lang="zh-CN" altLang="en-US" sz="6600" b="1" dirty="0">
              <a:solidFill>
                <a:srgbClr val="F2B9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-1825395" y="2343771"/>
            <a:ext cx="2270025" cy="902459"/>
            <a:chOff x="5604327" y="1072832"/>
            <a:chExt cx="3149600" cy="1117600"/>
          </a:xfrm>
        </p:grpSpPr>
        <p:sp>
          <p:nvSpPr>
            <p:cNvPr id="9" name="矩形 8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313898" y="1405562"/>
            <a:ext cx="7982501" cy="43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Collect information and data from upstream companies, downstream companies, the cooperation or competition between them.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 the business activities of the company.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1213474" y="266653"/>
            <a:ext cx="603138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>
                <a:solidFill>
                  <a:srgbClr val="756271"/>
                </a:solidFill>
              </a:rPr>
              <a:t>Value Chain</a:t>
            </a:r>
            <a:endParaRPr lang="zh-CN" altLang="en-US" b="0" dirty="0">
              <a:solidFill>
                <a:srgbClr val="756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9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195352" y="1937475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195352" y="3489883"/>
            <a:ext cx="680125" cy="678007"/>
          </a:xfrm>
          <a:prstGeom prst="ellipse">
            <a:avLst/>
          </a:prstGeom>
          <a:solidFill>
            <a:srgbClr val="756271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195352" y="5049364"/>
            <a:ext cx="680125" cy="678007"/>
          </a:xfrm>
          <a:prstGeom prst="ellipse">
            <a:avLst/>
          </a:prstGeom>
          <a:solidFill>
            <a:srgbClr val="EF5B4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96631" y="1937478"/>
            <a:ext cx="68160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use punctuation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/>
              <a:t>to divide documents into clauses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96631" y="3425833"/>
            <a:ext cx="741241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for each clause, use stop words as a separator to break the clause into several phrases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2793" y="5191476"/>
            <a:ext cx="8754233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final definition is: </a:t>
            </a:r>
            <a:endParaRPr lang="en-US" altLang="zh-CN" sz="3600" b="1" dirty="0"/>
          </a:p>
          <a:p>
            <a:pPr lvl="0"/>
            <a:r>
              <a:rPr lang="en-US" altLang="zh-CN" sz="2400" b="1" dirty="0" err="1"/>
              <a:t>wordScore</a:t>
            </a:r>
            <a:r>
              <a:rPr lang="en-US" altLang="zh-CN" sz="2400" b="1" dirty="0"/>
              <a:t> = </a:t>
            </a:r>
            <a:r>
              <a:rPr lang="en-US" altLang="zh-CN" sz="2400" b="1" dirty="0" err="1"/>
              <a:t>wordDegree</a:t>
            </a:r>
            <a:r>
              <a:rPr lang="en-US" altLang="zh-CN" sz="2400" b="1" dirty="0"/>
              <a:t>(w) / </a:t>
            </a:r>
            <a:r>
              <a:rPr lang="en-US" altLang="zh-CN" sz="2400" b="1" dirty="0" err="1"/>
              <a:t>wordFrequency</a:t>
            </a:r>
            <a:r>
              <a:rPr lang="en-US" altLang="zh-CN" sz="2400" b="1" dirty="0"/>
              <a:t>(w)</a:t>
            </a:r>
            <a:endParaRPr lang="zh-CN" altLang="zh-CN" sz="2400" dirty="0"/>
          </a:p>
        </p:txBody>
      </p:sp>
      <p:sp>
        <p:nvSpPr>
          <p:cNvPr id="23" name="TextBox 42">
            <a:extLst>
              <a:ext uri="{FF2B5EF4-FFF2-40B4-BE49-F238E27FC236}">
                <a16:creationId xmlns:a16="http://schemas.microsoft.com/office/drawing/2014/main" xmlns="" id="{89617EF8-7676-4E7C-9650-038103BF4CD0}"/>
              </a:ext>
            </a:extLst>
          </p:cNvPr>
          <p:cNvSpPr txBox="1"/>
          <p:nvPr/>
        </p:nvSpPr>
        <p:spPr>
          <a:xfrm>
            <a:off x="1324861" y="279866"/>
            <a:ext cx="6229490" cy="8617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Keywords generation-RAKE algorithm</a:t>
            </a:r>
          </a:p>
          <a:p>
            <a:endParaRPr lang="zh-CN" altLang="en-US" b="0" dirty="0">
              <a:solidFill>
                <a:srgbClr val="756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49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1260782" y="1094404"/>
            <a:ext cx="1101992" cy="1101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317724" y="4400380"/>
            <a:ext cx="1101992" cy="11019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89253" y="2196396"/>
            <a:ext cx="1101992" cy="1101992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1317724" y="3298388"/>
            <a:ext cx="1101992" cy="11019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195352" y="1937475"/>
            <a:ext cx="680125" cy="678007"/>
          </a:xfrm>
          <a:prstGeom prst="ellipse">
            <a:avLst/>
          </a:prstGeom>
          <a:solidFill>
            <a:srgbClr val="5ABB93"/>
          </a:solidFill>
          <a:ln w="381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96630" y="1937478"/>
            <a:ext cx="9000017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For Data visualization, we use word cloud package in Python to visualize keywords. </a:t>
            </a:r>
          </a:p>
          <a:p>
            <a:endParaRPr lang="en-US" altLang="zh-CN" sz="2400" dirty="0"/>
          </a:p>
          <a:p>
            <a:r>
              <a:rPr lang="en-US" altLang="zh-CN" sz="2400" dirty="0"/>
              <a:t>Word cloud is a visual representation of the "keywords" that appear frequently in text data. The formation of keywords forms a cloud-like color picture, so that you can see at a glance. In python, there is a package named </a:t>
            </a:r>
            <a:r>
              <a:rPr lang="en-US" altLang="zh-CN" sz="2400" dirty="0" err="1"/>
              <a:t>wordcloud</a:t>
            </a:r>
            <a:r>
              <a:rPr lang="en-US" altLang="zh-CN" sz="2400" dirty="0"/>
              <a:t>. It is easy for us to do the visualization with the help of this package.</a:t>
            </a:r>
            <a:endParaRPr lang="zh-CN" altLang="zh-CN" sz="2400" dirty="0"/>
          </a:p>
          <a:p>
            <a:endParaRPr lang="zh-CN" altLang="zh-CN" sz="2400" dirty="0"/>
          </a:p>
        </p:txBody>
      </p:sp>
      <p:sp>
        <p:nvSpPr>
          <p:cNvPr id="22" name="TextBox 42"/>
          <p:cNvSpPr txBox="1"/>
          <p:nvPr/>
        </p:nvSpPr>
        <p:spPr>
          <a:xfrm>
            <a:off x="1195352" y="262880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/>
              <a:t>Data visualization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64876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复古答辩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462</Words>
  <Application>Microsoft Office PowerPoint</Application>
  <PresentationFormat>自定义</PresentationFormat>
  <Paragraphs>152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张般若</cp:lastModifiedBy>
  <cp:revision>62</cp:revision>
  <dcterms:created xsi:type="dcterms:W3CDTF">2017-04-01T14:37:23Z</dcterms:created>
  <dcterms:modified xsi:type="dcterms:W3CDTF">2019-05-25T17:40:22Z</dcterms:modified>
</cp:coreProperties>
</file>